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embeddedFontLst>
    <p:embeddedFont>
      <p:font typeface="Lato" panose="020F0502020204030203" pitchFamily="34" charset="0"/>
      <p:regular r:id="rId57"/>
      <p:bold r:id="rId58"/>
      <p:italic r:id="rId59"/>
      <p:boldItalic r:id="rId60"/>
    </p:embeddedFont>
    <p:embeddedFont>
      <p:font typeface="Raleway" panose="020F0502020204030204"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27" autoAdjust="0"/>
  </p:normalViewPr>
  <p:slideViewPr>
    <p:cSldViewPr snapToGrid="0">
      <p:cViewPr varScale="1">
        <p:scale>
          <a:sx n="66" d="100"/>
          <a:sy n="66" d="100"/>
        </p:scale>
        <p:origin x="2052" y="2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tutorial will teach you guys how to develop eye gaze interactions within Augmented reality.</a:t>
            </a:r>
            <a:br>
              <a:rPr lang="en" dirty="0"/>
            </a:br>
            <a:br>
              <a:rPr lang="en" dirty="0"/>
            </a:br>
            <a:r>
              <a:rPr lang="en" dirty="0"/>
              <a:t>Although most of the fundamental things you will learn in this presentation can be applied to other AR developments (e.g., on a Google Pixel using an Android build), this presentation is specifically geared towards helping you take advantage of the eye tracking capabilities on the HL2.</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fd5da65b1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fd5da65b1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completed, make a new project.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0fd5da65b1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0fd5da65b1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 should be a 3D template with the editor version you just downloaded (or another one that has windows build support). Create the project.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d216c7a4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d216c7a4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0fd5da65b1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0fd5da65b1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MRFT you need to have already created a Unity Project and need to download the executable from Micrsosoft.com</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As I mentioned before, you need to follow things in order as the MRFT requires you to have already created a Unity Project in order for it to correctly adjust the assembly/ .dll file.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2d216c7a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2d216c7a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MRFT you need to have already created a Unity Project. Here you select the path where that folder is located so you can add in all the necessary files and packages.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0fd5da65b1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0fd5da65b1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MRFT you need to have already created a Unity Project. Here you select the path where that folder is located so you can add in all the necessary files and packages.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0fd5da65b1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0fd5da65b1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your purpose, just go ahead and select all for MRTK3 and expand the “Platform Support” Menu and select the OpenXR Plugin. When you get a better understanding of MRTK3, you can specifically import only what you need to keep your project lean.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f36af2d3d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f36af2d3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Click Validate then import. </a:t>
            </a:r>
            <a:br>
              <a:rPr lang="en"/>
            </a:br>
            <a:br>
              <a:rPr lang="en"/>
            </a:br>
            <a:r>
              <a:rPr lang="en"/>
              <a:t>Note: When you click validate, you should get a pop up box that says there were no issues detected.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0fd5da65b1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0fd5da65b1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you approve, you will get a dialog that your project has been updated.</a:t>
            </a:r>
            <a:endParaRPr/>
          </a:p>
          <a:p>
            <a:pPr marL="0" lvl="0" indent="0" algn="l" rtl="0">
              <a:spcBef>
                <a:spcPts val="0"/>
              </a:spcBef>
              <a:spcAft>
                <a:spcPts val="0"/>
              </a:spcAft>
              <a:buNone/>
            </a:pPr>
            <a:endParaRPr/>
          </a:p>
          <a:p>
            <a:pPr marL="0" lvl="0" indent="0" algn="l" rtl="0">
              <a:spcBef>
                <a:spcPts val="0"/>
              </a:spcBef>
              <a:spcAft>
                <a:spcPts val="0"/>
              </a:spcAft>
              <a:buNone/>
            </a:pPr>
            <a:r>
              <a:rPr lang="en"/>
              <a:t>At this point, you need to go back into the unity project and configure your build.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0fd5da65b1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0fd5da65b1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you go back into your Unity Project, you will see some things download and then 2 dialog boxes will pop up. The first one is to automatically update your player settings and then the next one is for older project, which you can ignore.</a:t>
            </a:r>
            <a:endParaRPr/>
          </a:p>
          <a:p>
            <a:pPr marL="0" lvl="0" indent="0" algn="l" rtl="0">
              <a:spcBef>
                <a:spcPts val="0"/>
              </a:spcBef>
              <a:spcAft>
                <a:spcPts val="0"/>
              </a:spcAft>
              <a:buNone/>
            </a:pPr>
            <a:endParaRPr/>
          </a:p>
          <a:p>
            <a:pPr marL="0" lvl="0" indent="0" algn="l" rtl="0">
              <a:spcBef>
                <a:spcPts val="0"/>
              </a:spcBef>
              <a:spcAft>
                <a:spcPts val="0"/>
              </a:spcAft>
              <a:buNone/>
            </a:pPr>
            <a:r>
              <a:rPr lang="en"/>
              <a:t>When all is said and done, you will see all of the imported folders in your project pane.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0fd5da65b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0fd5da65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Hololens has eye tracking, speech recognition, hand tracking, spatial mapping, and so much more.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fd5da65b1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0fd5da65b1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File &gt; Build Settings Menu in your unity project, change the required settings to port for the Hololens. Everything else should already be populated as shown.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0fd5da65b1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0fd5da65b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Once done, click on the player settings to adjust some MRTK settings. Assign a Default profile to your project. MRTK Profiles support specific scenarios for multiple devices (Including the HL1 and 2, Open VR, and WMR), which are handled by data providers.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0fd5da65b1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0fd5da65b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XR plugin management setting, make sure you have the Hololens supported for Open XR.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fd5da65b1_0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0fd5da65b1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OpenXR setting make sure the render mode is single pass instanced and has a Depth 16 Bit. Make sure that the following interaction profiles shown in the image are added.</a:t>
            </a:r>
            <a:br>
              <a:rPr lang="en"/>
            </a:br>
            <a:br>
              <a:rPr lang="en"/>
            </a:br>
            <a:r>
              <a:rPr lang="en"/>
              <a:t>Note: you only need the eye gaze interaction profile for eye tracking, but having the other one will help you explore other features too.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0fd5da65b1_0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0fd5da65b1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Fix all project validation errors.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0fd5da65b1_0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0fd5da65b1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don’t do this step, you may get conflicts when trying to run your app as another user on your Hololens device.</a:t>
            </a:r>
            <a:endParaRPr/>
          </a:p>
          <a:p>
            <a:pPr marL="0" lvl="0" indent="0" algn="l" rtl="0">
              <a:spcBef>
                <a:spcPts val="0"/>
              </a:spcBef>
              <a:spcAft>
                <a:spcPts val="0"/>
              </a:spcAft>
              <a:buNone/>
            </a:pPr>
            <a:endParaRPr/>
          </a:p>
          <a:p>
            <a:pPr marL="0" lvl="0" indent="0" algn="l" rtl="0">
              <a:spcBef>
                <a:spcPts val="0"/>
              </a:spcBef>
              <a:spcAft>
                <a:spcPts val="0"/>
              </a:spcAft>
              <a:buNone/>
            </a:pPr>
            <a:r>
              <a:rPr lang="en"/>
              <a:t>Note: Edit this, but this only effects you when you plan to run it on the physical HL2 device.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2d216c7a43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2d216c7a4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using the input simulator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0fd5da65b1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0fd5da65b1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Right click in the hierarchy and “Create Empty”. This creates an empty game object to which you want to name “MixedRealityPlayspace” Notice the Capitalization. For some reason, some MRTK things are dependent on the reference of this gameobject to function. Make sure to put anything that will be interactable, nested within the playspace gameobject.</a:t>
            </a:r>
            <a:br>
              <a:rPr lang="en"/>
            </a:br>
            <a:br>
              <a:rPr lang="en"/>
            </a:br>
            <a:r>
              <a:rPr lang="en"/>
              <a:t>After that, look in your packages for an XR Rig. Drag and drop the one called MRTK XR Rig within your MRPs gameobject.</a:t>
            </a:r>
            <a:endParaRPr/>
          </a:p>
          <a:p>
            <a:pPr marL="0" lvl="0" indent="0" algn="l" rtl="0">
              <a:spcBef>
                <a:spcPts val="0"/>
              </a:spcBef>
              <a:spcAft>
                <a:spcPts val="0"/>
              </a:spcAft>
              <a:buNone/>
            </a:pPr>
            <a:endParaRPr/>
          </a:p>
          <a:p>
            <a:pPr marL="0" lvl="0" indent="0" algn="l" rtl="0">
              <a:spcBef>
                <a:spcPts val="0"/>
              </a:spcBef>
              <a:spcAft>
                <a:spcPts val="0"/>
              </a:spcAft>
              <a:buNone/>
            </a:pPr>
            <a:r>
              <a:rPr lang="en"/>
              <a:t>There is an optional MRTK Input Simulator that you can use, even if you don’t have an XR Device. This let’s you emulate eye tracking, speech, and hand tracking using your keyboard, camera and microphone.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Using the simulator is great for rapid prototyping and seeing how certain things work from a functionality perspective. This one is also great for seeing how or if your code works. The benefit of this is that you don’t even need to own a Headset to build and test things. The downside to this is that it is not very close to what the user sees in the Headset and you can’t accomplish every interaction as with other building methods. The interaction method also uses your keyboard and is on the screen, so parallax and other perspective cues are lost.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2d216c7a43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2d216c7a4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MRTK XR Rig is super important for eye tracking as it has the Fuzzy Gaze Interactor which lets you adjust the raycast properties (like raycast distance, raycast type (projectile, straight line, bezier curve), gaze distance (interaction at specified distances)). This component is what lets you interact with UI and 3D objects.</a:t>
            </a:r>
            <a:endParaRPr/>
          </a:p>
          <a:p>
            <a:pPr marL="0" lvl="0" indent="0" algn="l" rtl="0">
              <a:spcBef>
                <a:spcPts val="0"/>
              </a:spcBef>
              <a:spcAft>
                <a:spcPts val="0"/>
              </a:spcAft>
              <a:buNone/>
            </a:pPr>
            <a:endParaRPr/>
          </a:p>
          <a:p>
            <a:pPr marL="0" lvl="0" indent="0" algn="l" rtl="0">
              <a:spcBef>
                <a:spcPts val="0"/>
              </a:spcBef>
              <a:spcAft>
                <a:spcPts val="0"/>
              </a:spcAft>
              <a:buNone/>
            </a:pPr>
            <a:r>
              <a:rPr lang="en"/>
              <a:t>Although you can just add in just the Gaze interactor, you are better off adding the entire MRTK XR Rig for future development/ interoperability.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2d216c7a43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2d216c7a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0fd5da65b1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0fd5da65b1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Augmented Reality (AR) is a technology that overlays digital information or objects into the real world, think snapchat where you could were face filters that made you look like you were throwing up a rainbow.</a:t>
            </a:r>
            <a:endParaRPr/>
          </a:p>
          <a:p>
            <a:pPr marL="0" lvl="0" indent="0" algn="l" rtl="0">
              <a:spcBef>
                <a:spcPts val="0"/>
              </a:spcBef>
              <a:spcAft>
                <a:spcPts val="0"/>
              </a:spcAft>
              <a:buNone/>
            </a:pPr>
            <a:endParaRPr/>
          </a:p>
          <a:p>
            <a:pPr marL="0" lvl="0" indent="0" algn="l" rtl="0">
              <a:spcBef>
                <a:spcPts val="0"/>
              </a:spcBef>
              <a:spcAft>
                <a:spcPts val="0"/>
              </a:spcAft>
              <a:buNone/>
            </a:pPr>
            <a:r>
              <a:rPr lang="en"/>
              <a:t>Mixed Reality (MR) is a technology that combines elements of both virtual reality and augmented reality, creating a hybrid environment where virtual and real objects can interact with each other in real time. In MR, the tracking is inside out, therefore the sensors looking out can map your space, know where the floor plane is, roll something off a table, etc.</a:t>
            </a:r>
            <a:endParaRPr/>
          </a:p>
          <a:p>
            <a:pPr marL="0" lvl="0" indent="0" algn="l" rtl="0">
              <a:spcBef>
                <a:spcPts val="0"/>
              </a:spcBef>
              <a:spcAft>
                <a:spcPts val="0"/>
              </a:spcAft>
              <a:buNone/>
            </a:pPr>
            <a:endParaRPr/>
          </a:p>
          <a:p>
            <a:pPr marL="0" lvl="0" indent="0" algn="l" rtl="0">
              <a:spcBef>
                <a:spcPts val="0"/>
              </a:spcBef>
              <a:spcAft>
                <a:spcPts val="0"/>
              </a:spcAft>
              <a:buNone/>
            </a:pPr>
            <a:r>
              <a:rPr lang="en"/>
              <a:t>The HoloLens was developed by Microsoft and released as one of the first industrial MR headsets in 2016 (v1) and 2019 (v2) with a price range between 3 and 5k. The HL is an advanced mixed reality headset that allows users to interact with digital content in a real-world environment. It uses a combination of sensors, cameras, and holographic technology to create a high-resolution, three-dimensional virtual environment that users can see and interact with in real time, using gestures, voice commands, eye tracking, speech recognition, hand tracking, spatial mapping, and so much more.</a:t>
            </a:r>
            <a:br>
              <a:rPr lang="en"/>
            </a:br>
            <a:br>
              <a:rPr lang="en"/>
            </a:br>
            <a:r>
              <a:rPr lang="en"/>
              <a:t>MRTK is a free open-source development frameworks designed to simplify the process of creating mixed reality applications for multiple platforms, including Microsoft HoloLens, Windows Mixed Reality, and Oculus.</a:t>
            </a:r>
            <a:br>
              <a:rPr lang="en"/>
            </a:br>
            <a:endParaRPr/>
          </a:p>
          <a:p>
            <a:pPr marL="0" lvl="0" indent="0" algn="l" rtl="0">
              <a:spcBef>
                <a:spcPts val="0"/>
              </a:spcBef>
              <a:spcAft>
                <a:spcPts val="0"/>
              </a:spcAft>
              <a:buNone/>
            </a:pPr>
            <a:r>
              <a:rPr lang="en"/>
              <a:t>MRTK3 has had many improvements over MRTK2 although both are still supported and widely used. The enhancement areas were platform support, architecture, input system, interaction model, and layout system.</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 originally learned MRTK2. It sucked learning how to implement interactions one way, and then completely forgetting it and having to learn a new way.</a:t>
            </a:r>
            <a:br>
              <a:rPr lang="en"/>
            </a:br>
            <a:br>
              <a:rPr lang="en"/>
            </a:br>
            <a:r>
              <a:rPr lang="en"/>
              <a:t>MRTK3 has been re-architected from the ground up with a focus on better performance and extensibility. It features a modular architecture with a core foundation of components and services that build off of Unity XRI components. The new Input System is more flexible, supports more devices, and offers better performance. And in my opinion, it's easier to use when you get a hang of it. </a:t>
            </a:r>
            <a:br>
              <a:rPr lang="en"/>
            </a:br>
            <a:br>
              <a:rPr lang="en"/>
            </a:br>
            <a:r>
              <a:rPr lang="en"/>
              <a:t>MRTK3 features a new Layout System that provides a more flexible and responsive layout for mixed reality applications. The system allows developers to create UI layouts that can adapt to different screen sizes and orientations.</a:t>
            </a:r>
            <a:endParaRPr/>
          </a:p>
          <a:p>
            <a:pPr marL="0" lvl="0" indent="0" algn="l" rtl="0">
              <a:spcBef>
                <a:spcPts val="0"/>
              </a:spcBef>
              <a:spcAft>
                <a:spcPts val="0"/>
              </a:spcAft>
              <a:buNone/>
            </a:pPr>
            <a:endParaRPr/>
          </a:p>
          <a:p>
            <a:pPr marL="0" lvl="0" indent="0" algn="l" rtl="0">
              <a:spcBef>
                <a:spcPts val="0"/>
              </a:spcBef>
              <a:spcAft>
                <a:spcPts val="0"/>
              </a:spcAft>
              <a:buNone/>
            </a:pPr>
            <a:r>
              <a:rPr lang="en"/>
              <a:t>It is recommend that you go with MRTK3.</a:t>
            </a:r>
            <a:br>
              <a:rPr lang="en"/>
            </a:br>
            <a:br>
              <a:rPr lang="en"/>
            </a:br>
            <a:r>
              <a:rPr lang="en"/>
              <a:t>Note the elephant in the room. They have stopped production of the HL2 headset altogether. These resources are still open source, available and continuously being improved, but HL2 are limited.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2cdabed8c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2cdabed8c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so many ways to build out onto the Hololens. I will go through 3 different ways with different levels of fidelity. I will also discuss the pros and cons of each.</a:t>
            </a:r>
            <a:br>
              <a:rPr lang="en"/>
            </a:br>
            <a:br>
              <a:rPr lang="en"/>
            </a:br>
            <a:r>
              <a:rPr lang="en">
                <a:solidFill>
                  <a:schemeClr val="dk1"/>
                </a:solidFill>
              </a:rPr>
              <a:t>You don’t have to implement all 3, but it doesn't hurt. I personally use all 3 and it helps increase my work productivity. In order to actually test your project though, you atleast need to use one.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2cdabed8c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2cdabed8c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using the input simulator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0fd5da65b1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0fd5da65b1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go back into Unity and go to the to Mixed Reality toolbar. Go to Mixed Reality &gt; Remoting &gt; Holographic…</a:t>
            </a:r>
            <a:endParaRPr/>
          </a:p>
          <a:p>
            <a:pPr marL="0" lvl="0" indent="0" algn="l" rtl="0">
              <a:spcBef>
                <a:spcPts val="0"/>
              </a:spcBef>
              <a:spcAft>
                <a:spcPts val="0"/>
              </a:spcAft>
              <a:buNone/>
            </a:pPr>
            <a:endParaRPr/>
          </a:p>
          <a:p>
            <a:pPr marL="0" lvl="0" indent="0" algn="l" rtl="0">
              <a:spcBef>
                <a:spcPts val="0"/>
              </a:spcBef>
              <a:spcAft>
                <a:spcPts val="0"/>
              </a:spcAft>
              <a:buNone/>
            </a:pPr>
            <a:r>
              <a:rPr lang="en"/>
              <a:t>Enter the IP Address from the app in the unity Remote Host Name section and enable the playmode.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When you hit the play button in the Unity Scene, it will remotely connect to your HL2 and let you see everything in the Hololens AND Unity. Note: Both devices need to be on the same wifi network for this to work.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build type is great for rapid prototyping, seeing how certain things directly work on the Hololens, and how latency is effected with the addition of new objects. This one is great for seeing how the actual user will experience the environment and how interactions work with the real world. It is also good to allow you to not only do things in the headset, but also someone else to see what you are doing on a different computer screen through Unity. The downside to this is that you can only run it concurrently with unity so you need to have unity open while working on this. Because of the data transfer through wifi, the experience is a little slower than it would be in a full on build (but not that significant in my opinion). Despite you being able to port out things onto the device, there are still certain things that you cannot do without the build (e.g., extended eye tracking which allows for more granular data capture).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cdabed8c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2cdabed8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0fd5da65b1_0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0fd5da65b1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The one with highest Fidelity is the holographic remoting player.</a:t>
            </a:r>
            <a:endParaRPr>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In order to get this feature, you need to Download the Holographic remoting app from the Microsoft Play store directly from the Hololens for this to work.</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Once downloaded, open the App in the HL2 and you will find the IP address.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cdabed8c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cdabed8c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0fd5da65b1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0fd5da65b1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run as a standalone app on the HL2, you have to build the project. When you Build the Project you will create/ select a project folder. Once built (may take a couple of minutes) Select the .sln file to open up the project on the HL2 and Visual Studio.</a:t>
            </a:r>
            <a:endParaRPr/>
          </a:p>
          <a:p>
            <a:pPr marL="0" lvl="0" indent="0" algn="l" rtl="0">
              <a:spcBef>
                <a:spcPts val="0"/>
              </a:spcBef>
              <a:spcAft>
                <a:spcPts val="0"/>
              </a:spcAft>
              <a:buNone/>
            </a:pPr>
            <a:endParaRPr/>
          </a:p>
          <a:p>
            <a:pPr marL="0" lvl="0" indent="0" algn="l" rtl="0">
              <a:spcBef>
                <a:spcPts val="0"/>
              </a:spcBef>
              <a:spcAft>
                <a:spcPts val="0"/>
              </a:spcAft>
              <a:buNone/>
            </a:pPr>
            <a:r>
              <a:rPr lang="en"/>
              <a:t>Note that you need to have the Windows Build feature option selected for your visual studios build.</a:t>
            </a:r>
            <a:br>
              <a:rPr lang="en"/>
            </a:br>
            <a:br>
              <a:rPr lang="en"/>
            </a:b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0fd5da65b1_0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0fd5da65b1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 order to play the scene from VS,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f36af2d3d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f36af2d3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you see this dialog box, don’t do anything, that means that the project is uploading perfectly. Sometimes, this take a few minutes to build, so be patient.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This build type is great for having a build that you can test many times and take anywhere, despite not having unity open or being on the same network of the build. It will give you the most accurate version of the built experience and latency. You can use this build and transfer it to other devices if needed. The bad part about this is that you have to wait for this to be built, which sometimes can take up to 10 minutes. This is not great for small design adjustments like when changing thing slike layout or color and seeing how it looks.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0fd5da65b1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0fd5da65b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you hit the play button, the project will start building. As long as it catches the IP address correctly, it will ask you for a pin to pair the device. </a:t>
            </a:r>
            <a:br>
              <a:rPr lang="en"/>
            </a:br>
            <a:br>
              <a:rPr lang="en"/>
            </a:br>
            <a:r>
              <a:rPr lang="en"/>
              <a:t>You only need to do this the first time you pair the devices together.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0fd5da65b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0fd5da65b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0fd5da65b1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0fd5da65b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pairing the device, you have to make sure that HL2 developer settings are enabled.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2d216c7a4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2d216c7a4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2d216c7a43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2d216c7a4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easily alter the application name or appearance, you need to edit the Package Manifest that comes with the solution build.</a:t>
            </a:r>
            <a:br>
              <a:rPr lang="en"/>
            </a:br>
            <a:br>
              <a:rPr lang="en"/>
            </a:br>
            <a:r>
              <a:rPr lang="en"/>
              <a:t>From there you can alter the name of the app and package. With the respective tabs. I like to have them named something different or else, the apps will override each other.</a:t>
            </a:r>
            <a:br>
              <a:rPr lang="en"/>
            </a:br>
            <a:br>
              <a:rPr lang="en"/>
            </a:br>
            <a:br>
              <a:rPr lang="en"/>
            </a:b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2d216c7a43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2d216c7a4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change the icon on the app by selecting a generated image from your computer, making sure it applies padding, and hitting generate.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2d216c7a43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2d216c7a4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video that shows the customized app within the Hololens. </a:t>
            </a:r>
            <a:br>
              <a:rPr lang="en"/>
            </a:br>
            <a:br>
              <a:rPr lang="en"/>
            </a:br>
            <a:r>
              <a:rPr lang="en"/>
              <a:t>As you can see, the home screen is accessed by looking and pressing the windows icon on your wrist.</a:t>
            </a:r>
            <a:br>
              <a:rPr lang="en"/>
            </a:br>
            <a:br>
              <a:rPr lang="en"/>
            </a:br>
            <a:r>
              <a:rPr lang="en"/>
              <a:t>Additionally, if you have an application that interacts with your environment, you can pinch your fingers together to allow the device to map the topology of your space.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2d216c7a43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2d216c7a4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2d216c7a43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2d216c7a4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store or work with data within the HL2, you must use directives.</a:t>
            </a:r>
            <a:br>
              <a:rPr lang="en"/>
            </a:br>
            <a:br>
              <a:rPr lang="en"/>
            </a:br>
            <a:r>
              <a:rPr lang="en"/>
              <a:t>This can be a little more complicated, but here is a quick code snippet to show you how to atleast add a folder.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2d216c7a43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2d216c7a4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need to make sure the HL is on and logged in, in order to see it appear as a removable storage device on your computer.</a:t>
            </a:r>
            <a:br>
              <a:rPr lang="en"/>
            </a:br>
            <a:br>
              <a:rPr lang="en"/>
            </a:br>
            <a:r>
              <a:rPr lang="en"/>
              <a:t>Usually you can tell it’s connected/ on when the charge lights are lit up.</a:t>
            </a:r>
            <a:br>
              <a:rPr lang="en"/>
            </a:br>
            <a:br>
              <a:rPr lang="en"/>
            </a:br>
            <a:r>
              <a:rPr lang="en"/>
              <a:t>I typically story all the data files within a folder within the 3D objects folder.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2d216c7a4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2d216c7a4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10e3c5f09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10e3c5f09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2d216c7a4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2d216c7a4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2d216c7a4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2d216c7a4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0fd5da65b1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0fd5da65b1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link right here takes you to a list of things you can say while wearing the Hololens.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2cdabed8c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2cdabed8c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0fd5da65b1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0fd5da65b1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link explains to you in a different way about gaze, pinch, and the MRTK UI on the HL2</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f36af2d3d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f36af2d3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Unfortunately Extended Eye Tracking DOES NOT work with Holographic Remoting Player, so you HAVE TO build it out to see ti work/ debug.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Having the latest OS allows you to use newer features added after the fact like left and right eye gaze.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EET allows you to record eye gaze data at 60 fps or 90 fps.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0fd5da65b1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0fd5da65b1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 am going to go through is the setup process from setting up Unity to building out on the Hololens. Make sure to follow the steps in the order in which I present as doing it another way may cause project issues down the line.</a:t>
            </a:r>
            <a:br>
              <a:rPr lang="en"/>
            </a:br>
            <a:br>
              <a:rPr lang="en"/>
            </a:br>
            <a:r>
              <a:rPr lang="en"/>
              <a:t>The first thing we start with is making a compatible unity project with the required assembly builds.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0fd5da65b1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0fd5da65b1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to ‘Installs’ in the left menu pane and click ‘Install Editor’ to download a new unity version.</a:t>
            </a:r>
            <a:br>
              <a:rPr lang="en"/>
            </a:br>
            <a:br>
              <a:rPr lang="en"/>
            </a:br>
            <a:r>
              <a:rPr lang="en"/>
              <a:t>Note: that your Installs window will be empty and not have any versions as shown in the image.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0fd5da65b1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0fd5da65b1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 the latest “Recommended Version” denoted with an LTS symbol (Long-term support). Click install.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0fd5da65b1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0fd5da65b1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sure to add the ‘Universal Windows Platform Build Support’ to your install. Click install.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microsoft.com/en-us/download/details.aspx?id=102778"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hyperlink" Target="https://learn.microsoft.com/en-us/windows/mixed-reality/develop/unity/new-openxr-project-without-mrtk" TargetMode="External"/><Relationship Id="rId4" Type="http://schemas.openxmlformats.org/officeDocument/2006/relationships/hyperlink" Target="https://learn.microsoft.com/en-us/windows/mixed-reality/mrtk-unity/mrtk3-overview/getting-started/overview"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7.jpg"/><Relationship Id="rId4" Type="http://schemas.openxmlformats.org/officeDocument/2006/relationships/image" Target="../media/image36.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4.jp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9.jpg"/></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1.jpg"/><Relationship Id="rId7" Type="http://schemas.openxmlformats.org/officeDocument/2006/relationships/hyperlink" Target="http://drive.google.com/file/d/1q3D6JSLw3BcJMChR-WIK_3LdokZo106O/view"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7.jpg"/></Relationships>
</file>

<file path=ppt/slides/_rels/slide4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learn.microsoft.com/en-us/hololens/hololens-cortana"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learn.microsoft.com/en-us/windows/mixed-reality/mrtk-unity/mrtk3-uxcomponents/packages/uxcomponents/overview"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https://learn.microsoft.com/en-us/windows/mixed-reality/mrtk-unity/mrtk3-uxcomponents/packages/uxcomponents/butt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gWFOw_yb9vY"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learn.microsoft.com/en-us/windows/mixed-reality/develop/unity/extended-eye-tracking-unity#project-setup"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unity.com/download"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Hololens 2 Development with MRTK3</a:t>
            </a:r>
            <a:endParaRPr/>
          </a:p>
        </p:txBody>
      </p:sp>
      <p:sp>
        <p:nvSpPr>
          <p:cNvPr id="87" name="Google Shape;87;p13"/>
          <p:cNvSpPr txBox="1">
            <a:spLocks noGrp="1"/>
          </p:cNvSpPr>
          <p:nvPr>
            <p:ph type="subTitle" idx="1"/>
          </p:nvPr>
        </p:nvSpPr>
        <p:spPr>
          <a:xfrm>
            <a:off x="729450" y="3418825"/>
            <a:ext cx="76881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i="1"/>
              <a:t>By Deyrel Diaz</a:t>
            </a:r>
            <a:endParaRPr sz="2500"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46" name="Google Shape;146;p22"/>
          <p:cNvPicPr preferRelativeResize="0"/>
          <p:nvPr/>
        </p:nvPicPr>
        <p:blipFill>
          <a:blip r:embed="rId3">
            <a:alphaModFix/>
          </a:blip>
          <a:stretch>
            <a:fillRect/>
          </a:stretch>
        </p:blipFill>
        <p:spPr>
          <a:xfrm>
            <a:off x="845313" y="409175"/>
            <a:ext cx="7453376" cy="4325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52" name="Google Shape;152;p23"/>
          <p:cNvPicPr preferRelativeResize="0"/>
          <p:nvPr/>
        </p:nvPicPr>
        <p:blipFill>
          <a:blip r:embed="rId3">
            <a:alphaModFix/>
          </a:blip>
          <a:stretch>
            <a:fillRect/>
          </a:stretch>
        </p:blipFill>
        <p:spPr>
          <a:xfrm>
            <a:off x="853600" y="398276"/>
            <a:ext cx="7440399" cy="43469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Part 2  -&gt;  Configuring for the HL2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body" idx="4294967295"/>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u="sng">
                <a:solidFill>
                  <a:schemeClr val="hlink"/>
                </a:solidFill>
                <a:hlinkClick r:id="rId3"/>
              </a:rPr>
              <a:t>https://www.microsoft.com/en-us/download/details.aspx?id=102778</a:t>
            </a:r>
            <a:r>
              <a:rPr lang="en"/>
              <a:t> (MRFT download)</a:t>
            </a:r>
            <a:endParaRPr/>
          </a:p>
          <a:p>
            <a:pPr marL="0" lvl="0" indent="0" algn="l" rtl="0">
              <a:spcBef>
                <a:spcPts val="1200"/>
              </a:spcBef>
              <a:spcAft>
                <a:spcPts val="0"/>
              </a:spcAft>
              <a:buNone/>
            </a:pPr>
            <a:r>
              <a:rPr lang="en" u="sng">
                <a:solidFill>
                  <a:schemeClr val="hlink"/>
                </a:solidFill>
                <a:hlinkClick r:id="rId4"/>
              </a:rPr>
              <a:t>https://learn.microsoft.com/en-us/windows/mixed-reality/mrtk-unity/mrtk3-overview/getting-started/overview</a:t>
            </a:r>
            <a:endParaRPr/>
          </a:p>
          <a:p>
            <a:pPr marL="0" lvl="0" indent="0" algn="l" rtl="0">
              <a:spcBef>
                <a:spcPts val="1200"/>
              </a:spcBef>
              <a:spcAft>
                <a:spcPts val="0"/>
              </a:spcAft>
              <a:buNone/>
            </a:pPr>
            <a:r>
              <a:rPr lang="en" u="sng">
                <a:solidFill>
                  <a:schemeClr val="hlink"/>
                </a:solidFill>
                <a:hlinkClick r:id="rId5"/>
              </a:rPr>
              <a:t>https://learn.microsoft.com/en-us/windows/mixed-reality/develop/unity/new-openxr-project-without-mrtk</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163" name="Google Shape;163;p2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Mixed Reality Feature Tool -&gt; Get MRTK3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69" name="Google Shape;169;p26"/>
          <p:cNvPicPr preferRelativeResize="0"/>
          <p:nvPr/>
        </p:nvPicPr>
        <p:blipFill rotWithShape="1">
          <a:blip r:embed="rId3">
            <a:alphaModFix/>
          </a:blip>
          <a:srcRect t="612" b="612"/>
          <a:stretch/>
        </p:blipFill>
        <p:spPr>
          <a:xfrm>
            <a:off x="1624163" y="393400"/>
            <a:ext cx="5895676" cy="435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75" name="Google Shape;175;p27"/>
          <p:cNvPicPr preferRelativeResize="0"/>
          <p:nvPr/>
        </p:nvPicPr>
        <p:blipFill>
          <a:blip r:embed="rId3">
            <a:alphaModFix/>
          </a:blip>
          <a:stretch>
            <a:fillRect/>
          </a:stretch>
        </p:blipFill>
        <p:spPr>
          <a:xfrm>
            <a:off x="1624163" y="393400"/>
            <a:ext cx="5895675" cy="4356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81" name="Google Shape;181;p28"/>
          <p:cNvPicPr preferRelativeResize="0"/>
          <p:nvPr/>
        </p:nvPicPr>
        <p:blipFill>
          <a:blip r:embed="rId3">
            <a:alphaModFix/>
          </a:blip>
          <a:stretch>
            <a:fillRect/>
          </a:stretch>
        </p:blipFill>
        <p:spPr>
          <a:xfrm>
            <a:off x="1428375" y="222975"/>
            <a:ext cx="6287250" cy="4697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457200" algn="l" rtl="0">
              <a:spcBef>
                <a:spcPts val="0"/>
              </a:spcBef>
              <a:spcAft>
                <a:spcPts val="0"/>
              </a:spcAft>
              <a:buNone/>
            </a:pPr>
            <a:endParaRPr/>
          </a:p>
          <a:p>
            <a:pPr marL="0" lvl="0" indent="0" algn="l" rtl="0">
              <a:spcBef>
                <a:spcPts val="1200"/>
              </a:spcBef>
              <a:spcAft>
                <a:spcPts val="1200"/>
              </a:spcAft>
              <a:buNone/>
            </a:pPr>
            <a:endParaRPr/>
          </a:p>
        </p:txBody>
      </p:sp>
      <p:pic>
        <p:nvPicPr>
          <p:cNvPr id="187" name="Google Shape;187;p29"/>
          <p:cNvPicPr preferRelativeResize="0"/>
          <p:nvPr/>
        </p:nvPicPr>
        <p:blipFill>
          <a:blip r:embed="rId3">
            <a:alphaModFix/>
          </a:blip>
          <a:stretch>
            <a:fillRect/>
          </a:stretch>
        </p:blipFill>
        <p:spPr>
          <a:xfrm>
            <a:off x="1550000" y="299489"/>
            <a:ext cx="6044000" cy="4544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457200" algn="l" rtl="0">
              <a:spcBef>
                <a:spcPts val="0"/>
              </a:spcBef>
              <a:spcAft>
                <a:spcPts val="0"/>
              </a:spcAft>
              <a:buNone/>
            </a:pPr>
            <a:endParaRPr/>
          </a:p>
          <a:p>
            <a:pPr marL="0" lvl="0" indent="0" algn="l" rtl="0">
              <a:spcBef>
                <a:spcPts val="1200"/>
              </a:spcBef>
              <a:spcAft>
                <a:spcPts val="1200"/>
              </a:spcAft>
              <a:buNone/>
            </a:pPr>
            <a:endParaRPr/>
          </a:p>
        </p:txBody>
      </p:sp>
      <p:pic>
        <p:nvPicPr>
          <p:cNvPr id="193" name="Google Shape;193;p30"/>
          <p:cNvPicPr preferRelativeResize="0"/>
          <p:nvPr/>
        </p:nvPicPr>
        <p:blipFill>
          <a:blip r:embed="rId3">
            <a:alphaModFix/>
          </a:blip>
          <a:stretch>
            <a:fillRect/>
          </a:stretch>
        </p:blipFill>
        <p:spPr>
          <a:xfrm>
            <a:off x="1739175" y="444438"/>
            <a:ext cx="5665650" cy="4254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457200" algn="l" rtl="0">
              <a:spcBef>
                <a:spcPts val="0"/>
              </a:spcBef>
              <a:spcAft>
                <a:spcPts val="0"/>
              </a:spcAft>
              <a:buNone/>
            </a:pPr>
            <a:endParaRPr/>
          </a:p>
          <a:p>
            <a:pPr marL="0" lvl="0" indent="0" algn="l" rtl="0">
              <a:spcBef>
                <a:spcPts val="1200"/>
              </a:spcBef>
              <a:spcAft>
                <a:spcPts val="1200"/>
              </a:spcAft>
              <a:buNone/>
            </a:pPr>
            <a:endParaRPr/>
          </a:p>
        </p:txBody>
      </p:sp>
      <p:pic>
        <p:nvPicPr>
          <p:cNvPr id="199" name="Google Shape;199;p31"/>
          <p:cNvPicPr preferRelativeResize="0"/>
          <p:nvPr/>
        </p:nvPicPr>
        <p:blipFill>
          <a:blip r:embed="rId3">
            <a:alphaModFix/>
          </a:blip>
          <a:stretch>
            <a:fillRect/>
          </a:stretch>
        </p:blipFill>
        <p:spPr>
          <a:xfrm>
            <a:off x="631625" y="126025"/>
            <a:ext cx="3565628" cy="1774075"/>
          </a:xfrm>
          <a:prstGeom prst="rect">
            <a:avLst/>
          </a:prstGeom>
          <a:noFill/>
          <a:ln>
            <a:noFill/>
          </a:ln>
        </p:spPr>
      </p:pic>
      <p:pic>
        <p:nvPicPr>
          <p:cNvPr id="200" name="Google Shape;200;p31"/>
          <p:cNvPicPr preferRelativeResize="0"/>
          <p:nvPr/>
        </p:nvPicPr>
        <p:blipFill>
          <a:blip r:embed="rId4">
            <a:alphaModFix/>
          </a:blip>
          <a:stretch>
            <a:fillRect/>
          </a:stretch>
        </p:blipFill>
        <p:spPr>
          <a:xfrm>
            <a:off x="604888" y="2003275"/>
            <a:ext cx="3619097" cy="2918350"/>
          </a:xfrm>
          <a:prstGeom prst="rect">
            <a:avLst/>
          </a:prstGeom>
          <a:noFill/>
          <a:ln>
            <a:noFill/>
          </a:ln>
        </p:spPr>
      </p:pic>
      <p:pic>
        <p:nvPicPr>
          <p:cNvPr id="201" name="Google Shape;201;p31"/>
          <p:cNvPicPr preferRelativeResize="0"/>
          <p:nvPr/>
        </p:nvPicPr>
        <p:blipFill>
          <a:blip r:embed="rId5">
            <a:alphaModFix/>
          </a:blip>
          <a:stretch>
            <a:fillRect/>
          </a:stretch>
        </p:blipFill>
        <p:spPr>
          <a:xfrm>
            <a:off x="5703025" y="126037"/>
            <a:ext cx="1799075" cy="4795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What is MR and MRTK</a:t>
            </a:r>
            <a:endParaRPr/>
          </a:p>
          <a:p>
            <a:pPr marL="0" lvl="0" indent="0" algn="l" rtl="0">
              <a:spcBef>
                <a:spcPts val="1200"/>
              </a:spcBef>
              <a:spcAft>
                <a:spcPts val="0"/>
              </a:spcAft>
              <a:buNone/>
            </a:pPr>
            <a:r>
              <a:rPr lang="en"/>
              <a:t>Software Stack </a:t>
            </a:r>
            <a:endParaRPr/>
          </a:p>
          <a:p>
            <a:pPr marL="0" lvl="0" indent="0" algn="l" rtl="0">
              <a:spcBef>
                <a:spcPts val="1200"/>
              </a:spcBef>
              <a:spcAft>
                <a:spcPts val="0"/>
              </a:spcAft>
              <a:buNone/>
            </a:pPr>
            <a:r>
              <a:rPr lang="en"/>
              <a:t>Setting up Unity</a:t>
            </a:r>
            <a:endParaRPr/>
          </a:p>
          <a:p>
            <a:pPr marL="0" lvl="0" indent="0" algn="l" rtl="0">
              <a:spcBef>
                <a:spcPts val="1200"/>
              </a:spcBef>
              <a:spcAft>
                <a:spcPts val="0"/>
              </a:spcAft>
              <a:buNone/>
            </a:pPr>
            <a:r>
              <a:rPr lang="en"/>
              <a:t>Configuring for the HL2</a:t>
            </a:r>
            <a:endParaRPr/>
          </a:p>
          <a:p>
            <a:pPr marL="0" lvl="0" indent="0" algn="l" rtl="0">
              <a:spcBef>
                <a:spcPts val="1200"/>
              </a:spcBef>
              <a:spcAft>
                <a:spcPts val="0"/>
              </a:spcAft>
              <a:buNone/>
            </a:pPr>
            <a:r>
              <a:rPr lang="en"/>
              <a:t>Testing the project</a:t>
            </a:r>
            <a:endParaRPr/>
          </a:p>
          <a:p>
            <a:pPr marL="0" lvl="0" indent="0" algn="l" rtl="0">
              <a:spcBef>
                <a:spcPts val="1200"/>
              </a:spcBef>
              <a:spcAft>
                <a:spcPts val="1200"/>
              </a:spcAft>
              <a:buNone/>
            </a:pPr>
            <a:r>
              <a:rPr lang="en"/>
              <a:t>Code/ Demo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2"/>
          <p:cNvPicPr preferRelativeResize="0"/>
          <p:nvPr/>
        </p:nvPicPr>
        <p:blipFill>
          <a:blip r:embed="rId3">
            <a:alphaModFix/>
          </a:blip>
          <a:stretch>
            <a:fillRect/>
          </a:stretch>
        </p:blipFill>
        <p:spPr>
          <a:xfrm>
            <a:off x="2000188" y="209925"/>
            <a:ext cx="5143626"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3"/>
          <p:cNvPicPr preferRelativeResize="0"/>
          <p:nvPr/>
        </p:nvPicPr>
        <p:blipFill>
          <a:blip r:embed="rId3">
            <a:alphaModFix/>
          </a:blip>
          <a:stretch>
            <a:fillRect/>
          </a:stretch>
        </p:blipFill>
        <p:spPr>
          <a:xfrm>
            <a:off x="152400" y="651775"/>
            <a:ext cx="3890524" cy="3706725"/>
          </a:xfrm>
          <a:prstGeom prst="rect">
            <a:avLst/>
          </a:prstGeom>
          <a:noFill/>
          <a:ln>
            <a:noFill/>
          </a:ln>
        </p:spPr>
      </p:pic>
      <p:pic>
        <p:nvPicPr>
          <p:cNvPr id="212" name="Google Shape;212;p33"/>
          <p:cNvPicPr preferRelativeResize="0"/>
          <p:nvPr/>
        </p:nvPicPr>
        <p:blipFill>
          <a:blip r:embed="rId4">
            <a:alphaModFix/>
          </a:blip>
          <a:stretch>
            <a:fillRect/>
          </a:stretch>
        </p:blipFill>
        <p:spPr>
          <a:xfrm>
            <a:off x="4156974" y="1091475"/>
            <a:ext cx="4796275" cy="29605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4"/>
          <p:cNvPicPr preferRelativeResize="0"/>
          <p:nvPr/>
        </p:nvPicPr>
        <p:blipFill>
          <a:blip r:embed="rId3">
            <a:alphaModFix/>
          </a:blip>
          <a:stretch>
            <a:fillRect/>
          </a:stretch>
        </p:blipFill>
        <p:spPr>
          <a:xfrm>
            <a:off x="678975" y="152400"/>
            <a:ext cx="7786050" cy="4838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5"/>
          <p:cNvPicPr preferRelativeResize="0"/>
          <p:nvPr/>
        </p:nvPicPr>
        <p:blipFill>
          <a:blip r:embed="rId3">
            <a:alphaModFix/>
          </a:blip>
          <a:stretch>
            <a:fillRect/>
          </a:stretch>
        </p:blipFill>
        <p:spPr>
          <a:xfrm>
            <a:off x="686013" y="152400"/>
            <a:ext cx="7771964"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6"/>
          <p:cNvPicPr preferRelativeResize="0"/>
          <p:nvPr/>
        </p:nvPicPr>
        <p:blipFill>
          <a:blip r:embed="rId3">
            <a:alphaModFix/>
          </a:blip>
          <a:stretch>
            <a:fillRect/>
          </a:stretch>
        </p:blipFill>
        <p:spPr>
          <a:xfrm>
            <a:off x="760750" y="152400"/>
            <a:ext cx="7622501" cy="4838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7"/>
          <p:cNvPicPr preferRelativeResize="0"/>
          <p:nvPr/>
        </p:nvPicPr>
        <p:blipFill>
          <a:blip r:embed="rId3">
            <a:alphaModFix/>
          </a:blip>
          <a:stretch>
            <a:fillRect/>
          </a:stretch>
        </p:blipFill>
        <p:spPr>
          <a:xfrm>
            <a:off x="689138" y="152400"/>
            <a:ext cx="7765717"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body" idx="4294967295"/>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most important gameobjects to include.</a:t>
            </a:r>
            <a:endParaRPr/>
          </a:p>
        </p:txBody>
      </p:sp>
      <p:sp>
        <p:nvSpPr>
          <p:cNvPr id="238" name="Google Shape;238;p3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Scene Setup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9"/>
          <p:cNvPicPr preferRelativeResize="0"/>
          <p:nvPr/>
        </p:nvPicPr>
        <p:blipFill>
          <a:blip r:embed="rId3">
            <a:alphaModFix/>
          </a:blip>
          <a:stretch>
            <a:fillRect/>
          </a:stretch>
        </p:blipFill>
        <p:spPr>
          <a:xfrm>
            <a:off x="4714063" y="1752513"/>
            <a:ext cx="3600450" cy="2181225"/>
          </a:xfrm>
          <a:prstGeom prst="rect">
            <a:avLst/>
          </a:prstGeom>
          <a:noFill/>
          <a:ln>
            <a:noFill/>
          </a:ln>
        </p:spPr>
      </p:pic>
      <p:pic>
        <p:nvPicPr>
          <p:cNvPr id="244" name="Google Shape;244;p39"/>
          <p:cNvPicPr preferRelativeResize="0"/>
          <p:nvPr/>
        </p:nvPicPr>
        <p:blipFill rotWithShape="1">
          <a:blip r:embed="rId4">
            <a:alphaModFix/>
          </a:blip>
          <a:srcRect b="44888"/>
          <a:stretch/>
        </p:blipFill>
        <p:spPr>
          <a:xfrm>
            <a:off x="829488" y="1866825"/>
            <a:ext cx="3219450" cy="1076125"/>
          </a:xfrm>
          <a:prstGeom prst="rect">
            <a:avLst/>
          </a:prstGeom>
          <a:noFill/>
          <a:ln>
            <a:noFill/>
          </a:ln>
        </p:spPr>
      </p:pic>
      <p:cxnSp>
        <p:nvCxnSpPr>
          <p:cNvPr id="245" name="Google Shape;245;p39"/>
          <p:cNvCxnSpPr/>
          <p:nvPr/>
        </p:nvCxnSpPr>
        <p:spPr>
          <a:xfrm rot="10800000" flipH="1">
            <a:off x="2773163" y="2712500"/>
            <a:ext cx="1847400" cy="1077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40"/>
          <p:cNvPicPr preferRelativeResize="0"/>
          <p:nvPr/>
        </p:nvPicPr>
        <p:blipFill>
          <a:blip r:embed="rId3">
            <a:alphaModFix/>
          </a:blip>
          <a:stretch>
            <a:fillRect/>
          </a:stretch>
        </p:blipFill>
        <p:spPr>
          <a:xfrm>
            <a:off x="398355" y="206450"/>
            <a:ext cx="4930619" cy="1704975"/>
          </a:xfrm>
          <a:prstGeom prst="rect">
            <a:avLst/>
          </a:prstGeom>
          <a:noFill/>
          <a:ln>
            <a:noFill/>
          </a:ln>
        </p:spPr>
      </p:pic>
      <p:pic>
        <p:nvPicPr>
          <p:cNvPr id="251" name="Google Shape;251;p40"/>
          <p:cNvPicPr preferRelativeResize="0"/>
          <p:nvPr/>
        </p:nvPicPr>
        <p:blipFill>
          <a:blip r:embed="rId4">
            <a:alphaModFix/>
          </a:blip>
          <a:stretch>
            <a:fillRect/>
          </a:stretch>
        </p:blipFill>
        <p:spPr>
          <a:xfrm>
            <a:off x="398350" y="2141263"/>
            <a:ext cx="2685500" cy="1628775"/>
          </a:xfrm>
          <a:prstGeom prst="rect">
            <a:avLst/>
          </a:prstGeom>
          <a:noFill/>
          <a:ln>
            <a:noFill/>
          </a:ln>
        </p:spPr>
      </p:pic>
      <p:cxnSp>
        <p:nvCxnSpPr>
          <p:cNvPr id="252" name="Google Shape;252;p40"/>
          <p:cNvCxnSpPr/>
          <p:nvPr/>
        </p:nvCxnSpPr>
        <p:spPr>
          <a:xfrm rot="10800000" flipH="1">
            <a:off x="1828500" y="2742825"/>
            <a:ext cx="1723800" cy="537300"/>
          </a:xfrm>
          <a:prstGeom prst="straightConnector1">
            <a:avLst/>
          </a:prstGeom>
          <a:noFill/>
          <a:ln w="38100" cap="flat" cmpd="sng">
            <a:solidFill>
              <a:srgbClr val="FF0000"/>
            </a:solidFill>
            <a:prstDash val="solid"/>
            <a:round/>
            <a:headEnd type="none" w="med" len="med"/>
            <a:tailEnd type="triangle" w="med" len="med"/>
          </a:ln>
        </p:spPr>
      </p:cxnSp>
      <p:pic>
        <p:nvPicPr>
          <p:cNvPr id="253" name="Google Shape;253;p40"/>
          <p:cNvPicPr preferRelativeResize="0"/>
          <p:nvPr/>
        </p:nvPicPr>
        <p:blipFill>
          <a:blip r:embed="rId5">
            <a:alphaModFix/>
          </a:blip>
          <a:stretch>
            <a:fillRect/>
          </a:stretch>
        </p:blipFill>
        <p:spPr>
          <a:xfrm>
            <a:off x="3533225" y="2628950"/>
            <a:ext cx="2162175" cy="1704975"/>
          </a:xfrm>
          <a:prstGeom prst="rect">
            <a:avLst/>
          </a:prstGeom>
          <a:noFill/>
          <a:ln>
            <a:noFill/>
          </a:ln>
        </p:spPr>
      </p:pic>
      <p:pic>
        <p:nvPicPr>
          <p:cNvPr id="254" name="Google Shape;254;p40"/>
          <p:cNvPicPr preferRelativeResize="0"/>
          <p:nvPr/>
        </p:nvPicPr>
        <p:blipFill>
          <a:blip r:embed="rId6">
            <a:alphaModFix/>
          </a:blip>
          <a:stretch>
            <a:fillRect/>
          </a:stretch>
        </p:blipFill>
        <p:spPr>
          <a:xfrm>
            <a:off x="6214450" y="655225"/>
            <a:ext cx="2788425" cy="4188199"/>
          </a:xfrm>
          <a:prstGeom prst="rect">
            <a:avLst/>
          </a:prstGeom>
          <a:noFill/>
          <a:ln>
            <a:noFill/>
          </a:ln>
        </p:spPr>
      </p:pic>
      <p:cxnSp>
        <p:nvCxnSpPr>
          <p:cNvPr id="255" name="Google Shape;255;p40"/>
          <p:cNvCxnSpPr/>
          <p:nvPr/>
        </p:nvCxnSpPr>
        <p:spPr>
          <a:xfrm rot="10800000" flipH="1">
            <a:off x="5328975" y="835700"/>
            <a:ext cx="847200" cy="34422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Part 3  -&gt;  Testing the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Augmented Reality? What is Mixed Reality?</a:t>
            </a:r>
            <a:endParaRPr/>
          </a:p>
          <a:p>
            <a:pPr marL="0" lvl="0" indent="0" algn="l" rtl="0">
              <a:spcBef>
                <a:spcPts val="1200"/>
              </a:spcBef>
              <a:spcAft>
                <a:spcPts val="0"/>
              </a:spcAft>
              <a:buNone/>
            </a:pPr>
            <a:r>
              <a:rPr lang="en"/>
              <a:t>What is the Hololens?</a:t>
            </a:r>
            <a:endParaRPr/>
          </a:p>
          <a:p>
            <a:pPr marL="0" lvl="0" indent="0" algn="l" rtl="0">
              <a:spcBef>
                <a:spcPts val="1200"/>
              </a:spcBef>
              <a:spcAft>
                <a:spcPts val="0"/>
              </a:spcAft>
              <a:buNone/>
            </a:pPr>
            <a:r>
              <a:rPr lang="en"/>
              <a:t>What is Mixed Reality Toolkit (MRTK)?</a:t>
            </a:r>
            <a:endParaRPr/>
          </a:p>
          <a:p>
            <a:pPr marL="0" lvl="0" indent="0" algn="l" rtl="0">
              <a:spcBef>
                <a:spcPts val="1200"/>
              </a:spcBef>
              <a:spcAft>
                <a:spcPts val="1200"/>
              </a:spcAft>
              <a:buNone/>
            </a:pPr>
            <a:r>
              <a:rPr lang="en"/>
              <a:t>What are the main differences between MRTK2 and MTRK3?</a:t>
            </a:r>
            <a:endParaRPr/>
          </a:p>
        </p:txBody>
      </p:sp>
      <p:pic>
        <p:nvPicPr>
          <p:cNvPr id="100" name="Google Shape;100;p15"/>
          <p:cNvPicPr preferRelativeResize="0"/>
          <p:nvPr/>
        </p:nvPicPr>
        <p:blipFill>
          <a:blip r:embed="rId3">
            <a:alphaModFix/>
          </a:blip>
          <a:stretch>
            <a:fillRect/>
          </a:stretch>
        </p:blipFill>
        <p:spPr>
          <a:xfrm>
            <a:off x="5930387" y="453025"/>
            <a:ext cx="2890402" cy="1625851"/>
          </a:xfrm>
          <a:prstGeom prst="rect">
            <a:avLst/>
          </a:prstGeom>
          <a:noFill/>
          <a:ln>
            <a:noFill/>
          </a:ln>
        </p:spPr>
      </p:pic>
      <p:pic>
        <p:nvPicPr>
          <p:cNvPr id="101" name="Google Shape;101;p15"/>
          <p:cNvPicPr preferRelativeResize="0"/>
          <p:nvPr/>
        </p:nvPicPr>
        <p:blipFill>
          <a:blip r:embed="rId4">
            <a:alphaModFix/>
          </a:blip>
          <a:stretch>
            <a:fillRect/>
          </a:stretch>
        </p:blipFill>
        <p:spPr>
          <a:xfrm>
            <a:off x="5961825" y="2780450"/>
            <a:ext cx="2827526" cy="1885025"/>
          </a:xfrm>
          <a:prstGeom prst="rect">
            <a:avLst/>
          </a:prstGeom>
          <a:noFill/>
          <a:ln>
            <a:noFill/>
          </a:ln>
        </p:spPr>
      </p:pic>
      <p:pic>
        <p:nvPicPr>
          <p:cNvPr id="102" name="Google Shape;102;p15"/>
          <p:cNvPicPr preferRelativeResize="0"/>
          <p:nvPr/>
        </p:nvPicPr>
        <p:blipFill>
          <a:blip r:embed="rId5">
            <a:alphaModFix/>
          </a:blip>
          <a:stretch>
            <a:fillRect/>
          </a:stretch>
        </p:blipFill>
        <p:spPr>
          <a:xfrm>
            <a:off x="833900" y="3808200"/>
            <a:ext cx="1181926" cy="11819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body" idx="4294967295"/>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r>
              <a:rPr lang="en"/>
              <a:t>MRTK Input Simulator</a:t>
            </a:r>
            <a:endParaRPr/>
          </a:p>
          <a:p>
            <a:pPr marL="0" lvl="0" indent="0" algn="l" rtl="0">
              <a:spcBef>
                <a:spcPts val="1200"/>
              </a:spcBef>
              <a:spcAft>
                <a:spcPts val="0"/>
              </a:spcAft>
              <a:buNone/>
            </a:pPr>
            <a:r>
              <a:rPr lang="en"/>
              <a:t>Holographic Remoting Player</a:t>
            </a:r>
            <a:endParaRPr/>
          </a:p>
          <a:p>
            <a:pPr marL="0" lvl="0" indent="0" algn="l" rtl="0">
              <a:spcBef>
                <a:spcPts val="1200"/>
              </a:spcBef>
              <a:spcAft>
                <a:spcPts val="1200"/>
              </a:spcAft>
              <a:buNone/>
            </a:pPr>
            <a:r>
              <a:rPr lang="en"/>
              <a:t>Universal Windows Platform (Build)</a:t>
            </a:r>
            <a:endParaRPr/>
          </a:p>
        </p:txBody>
      </p:sp>
      <p:sp>
        <p:nvSpPr>
          <p:cNvPr id="266" name="Google Shape;266;p4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Ways to Test </a:t>
            </a:r>
            <a:endParaRPr/>
          </a:p>
        </p:txBody>
      </p:sp>
      <p:cxnSp>
        <p:nvCxnSpPr>
          <p:cNvPr id="267" name="Google Shape;267;p42"/>
          <p:cNvCxnSpPr/>
          <p:nvPr/>
        </p:nvCxnSpPr>
        <p:spPr>
          <a:xfrm>
            <a:off x="4047800" y="2498475"/>
            <a:ext cx="0" cy="1116600"/>
          </a:xfrm>
          <a:prstGeom prst="straightConnector1">
            <a:avLst/>
          </a:prstGeom>
          <a:noFill/>
          <a:ln w="28575" cap="flat" cmpd="sng">
            <a:solidFill>
              <a:schemeClr val="dk2"/>
            </a:solidFill>
            <a:prstDash val="solid"/>
            <a:round/>
            <a:headEnd type="none" w="med" len="med"/>
            <a:tailEnd type="triangle" w="med" len="med"/>
          </a:ln>
        </p:spPr>
      </p:cxnSp>
      <p:sp>
        <p:nvSpPr>
          <p:cNvPr id="268" name="Google Shape;268;p42"/>
          <p:cNvSpPr txBox="1"/>
          <p:nvPr/>
        </p:nvSpPr>
        <p:spPr>
          <a:xfrm>
            <a:off x="3578400" y="1985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Least</a:t>
            </a:r>
            <a:endParaRPr>
              <a:latin typeface="Lato"/>
              <a:ea typeface="Lato"/>
              <a:cs typeface="Lato"/>
              <a:sym typeface="Lato"/>
            </a:endParaRPr>
          </a:p>
        </p:txBody>
      </p:sp>
      <p:sp>
        <p:nvSpPr>
          <p:cNvPr id="269" name="Google Shape;269;p42"/>
          <p:cNvSpPr txBox="1"/>
          <p:nvPr/>
        </p:nvSpPr>
        <p:spPr>
          <a:xfrm>
            <a:off x="3578400" y="3765225"/>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Greatest</a:t>
            </a:r>
            <a:endParaRPr>
              <a:latin typeface="Lato"/>
              <a:ea typeface="Lato"/>
              <a:cs typeface="Lato"/>
              <a:sym typeface="Lato"/>
            </a:endParaRPr>
          </a:p>
        </p:txBody>
      </p:sp>
      <p:sp>
        <p:nvSpPr>
          <p:cNvPr id="270" name="Google Shape;270;p42"/>
          <p:cNvSpPr txBox="1"/>
          <p:nvPr/>
        </p:nvSpPr>
        <p:spPr>
          <a:xfrm>
            <a:off x="4346050" y="2747075"/>
            <a:ext cx="15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latin typeface="Lato"/>
                <a:ea typeface="Lato"/>
                <a:cs typeface="Lato"/>
                <a:sym typeface="Lato"/>
              </a:rPr>
              <a:t>Level of Fidelity</a:t>
            </a:r>
            <a:endParaRPr i="1">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3"/>
          <p:cNvSpPr txBox="1">
            <a:spLocks noGrp="1"/>
          </p:cNvSpPr>
          <p:nvPr>
            <p:ph type="body" idx="4294967295"/>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For desktop experience/ prototyping.</a:t>
            </a:r>
            <a:endParaRPr/>
          </a:p>
        </p:txBody>
      </p:sp>
      <p:sp>
        <p:nvSpPr>
          <p:cNvPr id="276" name="Google Shape;276;p4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MRTK Input Simulator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44"/>
          <p:cNvPicPr preferRelativeResize="0"/>
          <p:nvPr/>
        </p:nvPicPr>
        <p:blipFill rotWithShape="1">
          <a:blip r:embed="rId3">
            <a:alphaModFix/>
          </a:blip>
          <a:srcRect r="22660"/>
          <a:stretch/>
        </p:blipFill>
        <p:spPr>
          <a:xfrm>
            <a:off x="535200" y="3270125"/>
            <a:ext cx="4172101" cy="1570575"/>
          </a:xfrm>
          <a:prstGeom prst="rect">
            <a:avLst/>
          </a:prstGeom>
          <a:noFill/>
          <a:ln>
            <a:noFill/>
          </a:ln>
        </p:spPr>
      </p:pic>
      <p:pic>
        <p:nvPicPr>
          <p:cNvPr id="282" name="Google Shape;282;p44"/>
          <p:cNvPicPr preferRelativeResize="0"/>
          <p:nvPr/>
        </p:nvPicPr>
        <p:blipFill rotWithShape="1">
          <a:blip r:embed="rId4">
            <a:alphaModFix/>
          </a:blip>
          <a:srcRect l="59104" r="21396" b="88775"/>
          <a:stretch/>
        </p:blipFill>
        <p:spPr>
          <a:xfrm>
            <a:off x="670514" y="1308500"/>
            <a:ext cx="3901476" cy="1263249"/>
          </a:xfrm>
          <a:prstGeom prst="rect">
            <a:avLst/>
          </a:prstGeom>
          <a:noFill/>
          <a:ln>
            <a:noFill/>
          </a:ln>
        </p:spPr>
      </p:pic>
      <p:pic>
        <p:nvPicPr>
          <p:cNvPr id="283" name="Google Shape;283;p44"/>
          <p:cNvPicPr preferRelativeResize="0"/>
          <p:nvPr/>
        </p:nvPicPr>
        <p:blipFill rotWithShape="1">
          <a:blip r:embed="rId5">
            <a:alphaModFix/>
          </a:blip>
          <a:srcRect l="24372" r="51476" b="55205"/>
          <a:stretch/>
        </p:blipFill>
        <p:spPr>
          <a:xfrm>
            <a:off x="5217200" y="662475"/>
            <a:ext cx="3553449" cy="3707424"/>
          </a:xfrm>
          <a:prstGeom prst="rect">
            <a:avLst/>
          </a:prstGeom>
          <a:noFill/>
          <a:ln>
            <a:noFill/>
          </a:ln>
        </p:spPr>
      </p:pic>
      <p:sp>
        <p:nvSpPr>
          <p:cNvPr id="284" name="Google Shape;284;p44"/>
          <p:cNvSpPr txBox="1"/>
          <p:nvPr/>
        </p:nvSpPr>
        <p:spPr>
          <a:xfrm>
            <a:off x="1159200" y="2875321"/>
            <a:ext cx="29241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Ask in the HL2: </a:t>
            </a:r>
            <a:r>
              <a:rPr lang="en" sz="1300">
                <a:solidFill>
                  <a:srgbClr val="FF0000"/>
                </a:solidFill>
                <a:latin typeface="Lato"/>
                <a:ea typeface="Lato"/>
                <a:cs typeface="Lato"/>
                <a:sym typeface="Lato"/>
              </a:rPr>
              <a:t>“What is My IP?”</a:t>
            </a:r>
            <a:endParaRPr sz="1300">
              <a:solidFill>
                <a:srgbClr val="FF0000"/>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5"/>
          <p:cNvSpPr txBox="1">
            <a:spLocks noGrp="1"/>
          </p:cNvSpPr>
          <p:nvPr>
            <p:ph type="body" idx="4294967295"/>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For physical HoloLens 2 device experience.</a:t>
            </a:r>
            <a:endParaRPr/>
          </a:p>
          <a:p>
            <a:pPr marL="0" lvl="0" indent="0" algn="l" rtl="0">
              <a:spcBef>
                <a:spcPts val="1200"/>
              </a:spcBef>
              <a:spcAft>
                <a:spcPts val="1200"/>
              </a:spcAft>
              <a:buNone/>
            </a:pPr>
            <a:r>
              <a:rPr lang="en"/>
              <a:t>Can also be seen on the desktop while the user plays.</a:t>
            </a:r>
            <a:endParaRPr/>
          </a:p>
        </p:txBody>
      </p:sp>
      <p:sp>
        <p:nvSpPr>
          <p:cNvPr id="290" name="Google Shape;290;p4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Holographic Remoting Player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46"/>
          <p:cNvPicPr preferRelativeResize="0"/>
          <p:nvPr/>
        </p:nvPicPr>
        <p:blipFill rotWithShape="1">
          <a:blip r:embed="rId3">
            <a:alphaModFix/>
          </a:blip>
          <a:srcRect l="26749" t="21417" r="25567" b="2686"/>
          <a:stretch/>
        </p:blipFill>
        <p:spPr>
          <a:xfrm>
            <a:off x="196500" y="765050"/>
            <a:ext cx="4101852" cy="3672251"/>
          </a:xfrm>
          <a:prstGeom prst="rect">
            <a:avLst/>
          </a:prstGeom>
          <a:noFill/>
          <a:ln>
            <a:noFill/>
          </a:ln>
        </p:spPr>
      </p:pic>
      <p:pic>
        <p:nvPicPr>
          <p:cNvPr id="296" name="Google Shape;296;p46"/>
          <p:cNvPicPr preferRelativeResize="0"/>
          <p:nvPr/>
        </p:nvPicPr>
        <p:blipFill rotWithShape="1">
          <a:blip r:embed="rId4">
            <a:alphaModFix/>
          </a:blip>
          <a:srcRect l="30061" t="30876" r="32385" b="4121"/>
          <a:stretch/>
        </p:blipFill>
        <p:spPr>
          <a:xfrm>
            <a:off x="5667150" y="241275"/>
            <a:ext cx="1801124" cy="1753750"/>
          </a:xfrm>
          <a:prstGeom prst="rect">
            <a:avLst/>
          </a:prstGeom>
          <a:noFill/>
          <a:ln>
            <a:noFill/>
          </a:ln>
        </p:spPr>
      </p:pic>
      <p:pic>
        <p:nvPicPr>
          <p:cNvPr id="297" name="Google Shape;297;p46"/>
          <p:cNvPicPr preferRelativeResize="0"/>
          <p:nvPr/>
        </p:nvPicPr>
        <p:blipFill rotWithShape="1">
          <a:blip r:embed="rId5">
            <a:alphaModFix/>
          </a:blip>
          <a:srcRect l="27867" t="16998" r="32440" b="20278"/>
          <a:stretch/>
        </p:blipFill>
        <p:spPr>
          <a:xfrm>
            <a:off x="5058225" y="2195125"/>
            <a:ext cx="3018977" cy="26835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7"/>
          <p:cNvSpPr txBox="1">
            <a:spLocks noGrp="1"/>
          </p:cNvSpPr>
          <p:nvPr>
            <p:ph type="body" idx="4294967295"/>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Only for the physical HoloLens 2 device.</a:t>
            </a:r>
            <a:endParaRPr/>
          </a:p>
        </p:txBody>
      </p:sp>
      <p:sp>
        <p:nvSpPr>
          <p:cNvPr id="303" name="Google Shape;303;p4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Universal Windows Platform (Standalone Build)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48"/>
          <p:cNvPicPr preferRelativeResize="0"/>
          <p:nvPr/>
        </p:nvPicPr>
        <p:blipFill>
          <a:blip r:embed="rId3">
            <a:alphaModFix/>
          </a:blip>
          <a:stretch>
            <a:fillRect/>
          </a:stretch>
        </p:blipFill>
        <p:spPr>
          <a:xfrm>
            <a:off x="123625" y="568025"/>
            <a:ext cx="4172225" cy="4007450"/>
          </a:xfrm>
          <a:prstGeom prst="rect">
            <a:avLst/>
          </a:prstGeom>
          <a:noFill/>
          <a:ln>
            <a:noFill/>
          </a:ln>
        </p:spPr>
      </p:pic>
      <p:pic>
        <p:nvPicPr>
          <p:cNvPr id="309" name="Google Shape;309;p48"/>
          <p:cNvPicPr preferRelativeResize="0"/>
          <p:nvPr/>
        </p:nvPicPr>
        <p:blipFill>
          <a:blip r:embed="rId4">
            <a:alphaModFix/>
          </a:blip>
          <a:stretch>
            <a:fillRect/>
          </a:stretch>
        </p:blipFill>
        <p:spPr>
          <a:xfrm>
            <a:off x="5435500" y="1614488"/>
            <a:ext cx="2371725" cy="1914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49"/>
          <p:cNvPicPr preferRelativeResize="0"/>
          <p:nvPr/>
        </p:nvPicPr>
        <p:blipFill>
          <a:blip r:embed="rId3">
            <a:alphaModFix/>
          </a:blip>
          <a:stretch>
            <a:fillRect/>
          </a:stretch>
        </p:blipFill>
        <p:spPr>
          <a:xfrm>
            <a:off x="325875" y="1931525"/>
            <a:ext cx="3688075" cy="1553700"/>
          </a:xfrm>
          <a:prstGeom prst="rect">
            <a:avLst/>
          </a:prstGeom>
          <a:noFill/>
          <a:ln>
            <a:noFill/>
          </a:ln>
        </p:spPr>
      </p:pic>
      <p:pic>
        <p:nvPicPr>
          <p:cNvPr id="315" name="Google Shape;315;p49"/>
          <p:cNvPicPr preferRelativeResize="0"/>
          <p:nvPr/>
        </p:nvPicPr>
        <p:blipFill>
          <a:blip r:embed="rId4">
            <a:alphaModFix/>
          </a:blip>
          <a:stretch>
            <a:fillRect/>
          </a:stretch>
        </p:blipFill>
        <p:spPr>
          <a:xfrm>
            <a:off x="4359800" y="1091750"/>
            <a:ext cx="4697925" cy="3233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50"/>
          <p:cNvPicPr preferRelativeResize="0"/>
          <p:nvPr/>
        </p:nvPicPr>
        <p:blipFill>
          <a:blip r:embed="rId3">
            <a:alphaModFix/>
          </a:blip>
          <a:stretch>
            <a:fillRect/>
          </a:stretch>
        </p:blipFill>
        <p:spPr>
          <a:xfrm>
            <a:off x="2636463" y="3290425"/>
            <a:ext cx="3776925" cy="1624350"/>
          </a:xfrm>
          <a:prstGeom prst="rect">
            <a:avLst/>
          </a:prstGeom>
          <a:noFill/>
          <a:ln>
            <a:noFill/>
          </a:ln>
        </p:spPr>
      </p:pic>
      <p:pic>
        <p:nvPicPr>
          <p:cNvPr id="321" name="Google Shape;321;p50"/>
          <p:cNvPicPr preferRelativeResize="0"/>
          <p:nvPr/>
        </p:nvPicPr>
        <p:blipFill>
          <a:blip r:embed="rId4">
            <a:alphaModFix/>
          </a:blip>
          <a:stretch>
            <a:fillRect/>
          </a:stretch>
        </p:blipFill>
        <p:spPr>
          <a:xfrm>
            <a:off x="1162600" y="1545600"/>
            <a:ext cx="6724650" cy="1466850"/>
          </a:xfrm>
          <a:prstGeom prst="rect">
            <a:avLst/>
          </a:prstGeom>
          <a:noFill/>
          <a:ln>
            <a:noFill/>
          </a:ln>
        </p:spPr>
      </p:pic>
      <p:pic>
        <p:nvPicPr>
          <p:cNvPr id="322" name="Google Shape;322;p50"/>
          <p:cNvPicPr preferRelativeResize="0"/>
          <p:nvPr/>
        </p:nvPicPr>
        <p:blipFill>
          <a:blip r:embed="rId5">
            <a:alphaModFix/>
          </a:blip>
          <a:stretch>
            <a:fillRect/>
          </a:stretch>
        </p:blipFill>
        <p:spPr>
          <a:xfrm>
            <a:off x="2919950" y="703725"/>
            <a:ext cx="3209925" cy="428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51"/>
          <p:cNvPicPr preferRelativeResize="0"/>
          <p:nvPr/>
        </p:nvPicPr>
        <p:blipFill>
          <a:blip r:embed="rId3">
            <a:alphaModFix/>
          </a:blip>
          <a:stretch>
            <a:fillRect/>
          </a:stretch>
        </p:blipFill>
        <p:spPr>
          <a:xfrm>
            <a:off x="2400300" y="1564525"/>
            <a:ext cx="4343400" cy="271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Software stack</a:t>
            </a:r>
            <a:endParaRPr/>
          </a:p>
        </p:txBody>
      </p:sp>
      <p:sp>
        <p:nvSpPr>
          <p:cNvPr id="108" name="Google Shape;108;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Unity Hub with Version 2020.3.35 + (Latest LTS release recommended)</a:t>
            </a:r>
            <a:endParaRPr/>
          </a:p>
          <a:p>
            <a:pPr marL="0" lvl="0" indent="0" algn="l" rtl="0">
              <a:spcBef>
                <a:spcPts val="1200"/>
              </a:spcBef>
              <a:spcAft>
                <a:spcPts val="0"/>
              </a:spcAft>
              <a:buNone/>
            </a:pPr>
            <a:r>
              <a:rPr lang="en"/>
              <a:t>Microsoft Visual Studio 2019 + (For scripting in unity and deploying apps to HL2)</a:t>
            </a:r>
            <a:endParaRPr/>
          </a:p>
          <a:p>
            <a:pPr marL="0" lvl="0" indent="0" algn="l" rtl="0">
              <a:spcBef>
                <a:spcPts val="1200"/>
              </a:spcBef>
              <a:spcAft>
                <a:spcPts val="0"/>
              </a:spcAft>
              <a:buNone/>
            </a:pPr>
            <a:r>
              <a:rPr lang="en"/>
              <a:t>Mixed Reality Feature Tool (For importing MRTK packages into your project)</a:t>
            </a:r>
            <a:endParaRPr/>
          </a:p>
          <a:p>
            <a:pPr marL="0" lvl="0" indent="0" algn="l" rtl="0">
              <a:spcBef>
                <a:spcPts val="1200"/>
              </a:spcBef>
              <a:spcAft>
                <a:spcPts val="1200"/>
              </a:spcAft>
              <a:buNone/>
            </a:pPr>
            <a:endParaRPr/>
          </a:p>
        </p:txBody>
      </p:sp>
      <p:pic>
        <p:nvPicPr>
          <p:cNvPr id="109" name="Google Shape;109;p16"/>
          <p:cNvPicPr preferRelativeResize="0"/>
          <p:nvPr/>
        </p:nvPicPr>
        <p:blipFill>
          <a:blip r:embed="rId3">
            <a:alphaModFix/>
          </a:blip>
          <a:stretch>
            <a:fillRect/>
          </a:stretch>
        </p:blipFill>
        <p:spPr>
          <a:xfrm>
            <a:off x="6773525" y="3095950"/>
            <a:ext cx="1788774" cy="1788774"/>
          </a:xfrm>
          <a:prstGeom prst="rect">
            <a:avLst/>
          </a:prstGeom>
          <a:noFill/>
          <a:ln>
            <a:noFill/>
          </a:ln>
        </p:spPr>
      </p:pic>
      <p:pic>
        <p:nvPicPr>
          <p:cNvPr id="110" name="Google Shape;110;p16"/>
          <p:cNvPicPr preferRelativeResize="0"/>
          <p:nvPr/>
        </p:nvPicPr>
        <p:blipFill>
          <a:blip r:embed="rId4">
            <a:alphaModFix/>
          </a:blip>
          <a:stretch>
            <a:fillRect/>
          </a:stretch>
        </p:blipFill>
        <p:spPr>
          <a:xfrm>
            <a:off x="7203149" y="690100"/>
            <a:ext cx="1563125" cy="1558750"/>
          </a:xfrm>
          <a:prstGeom prst="rect">
            <a:avLst/>
          </a:prstGeom>
          <a:noFill/>
          <a:ln>
            <a:noFill/>
          </a:ln>
        </p:spPr>
      </p:pic>
      <p:pic>
        <p:nvPicPr>
          <p:cNvPr id="111" name="Google Shape;111;p16"/>
          <p:cNvPicPr preferRelativeResize="0"/>
          <p:nvPr/>
        </p:nvPicPr>
        <p:blipFill>
          <a:blip r:embed="rId5">
            <a:alphaModFix/>
          </a:blip>
          <a:stretch>
            <a:fillRect/>
          </a:stretch>
        </p:blipFill>
        <p:spPr>
          <a:xfrm>
            <a:off x="2252450" y="3563125"/>
            <a:ext cx="2953623" cy="1321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52"/>
          <p:cNvPicPr preferRelativeResize="0"/>
          <p:nvPr/>
        </p:nvPicPr>
        <p:blipFill rotWithShape="1">
          <a:blip r:embed="rId3">
            <a:alphaModFix/>
          </a:blip>
          <a:srcRect l="30731" t="19391" r="21644" b="5477"/>
          <a:stretch/>
        </p:blipFill>
        <p:spPr>
          <a:xfrm>
            <a:off x="4781725" y="1006675"/>
            <a:ext cx="4096625" cy="3635225"/>
          </a:xfrm>
          <a:prstGeom prst="rect">
            <a:avLst/>
          </a:prstGeom>
          <a:noFill/>
          <a:ln>
            <a:noFill/>
          </a:ln>
        </p:spPr>
      </p:pic>
      <p:pic>
        <p:nvPicPr>
          <p:cNvPr id="333" name="Google Shape;333;p52"/>
          <p:cNvPicPr preferRelativeResize="0"/>
          <p:nvPr/>
        </p:nvPicPr>
        <p:blipFill rotWithShape="1">
          <a:blip r:embed="rId4">
            <a:alphaModFix/>
          </a:blip>
          <a:srcRect l="26978" t="18632" r="25110" b="5655"/>
          <a:stretch/>
        </p:blipFill>
        <p:spPr>
          <a:xfrm>
            <a:off x="160225" y="727025"/>
            <a:ext cx="4411776" cy="39148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3"/>
          <p:cNvSpPr txBox="1">
            <a:spLocks noGrp="1"/>
          </p:cNvSpPr>
          <p:nvPr>
            <p:ph type="body" idx="4294967295"/>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You can change the Project Name.</a:t>
            </a:r>
            <a:endParaRPr/>
          </a:p>
          <a:p>
            <a:pPr marL="0" lvl="0" indent="0" algn="l" rtl="0">
              <a:spcBef>
                <a:spcPts val="1200"/>
              </a:spcBef>
              <a:spcAft>
                <a:spcPts val="1200"/>
              </a:spcAft>
              <a:buNone/>
            </a:pPr>
            <a:r>
              <a:rPr lang="en"/>
              <a:t>You can change the Project Image.</a:t>
            </a:r>
            <a:endParaRPr/>
          </a:p>
        </p:txBody>
      </p:sp>
      <p:sp>
        <p:nvSpPr>
          <p:cNvPr id="339" name="Google Shape;339;p5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Customizing your app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54"/>
          <p:cNvPicPr preferRelativeResize="0"/>
          <p:nvPr/>
        </p:nvPicPr>
        <p:blipFill rotWithShape="1">
          <a:blip r:embed="rId3">
            <a:alphaModFix/>
          </a:blip>
          <a:srcRect l="30386"/>
          <a:stretch/>
        </p:blipFill>
        <p:spPr>
          <a:xfrm>
            <a:off x="4341700" y="1397250"/>
            <a:ext cx="4471876" cy="2713375"/>
          </a:xfrm>
          <a:prstGeom prst="rect">
            <a:avLst/>
          </a:prstGeom>
          <a:noFill/>
          <a:ln>
            <a:noFill/>
          </a:ln>
        </p:spPr>
      </p:pic>
      <p:pic>
        <p:nvPicPr>
          <p:cNvPr id="345" name="Google Shape;345;p54"/>
          <p:cNvPicPr preferRelativeResize="0"/>
          <p:nvPr/>
        </p:nvPicPr>
        <p:blipFill rotWithShape="1">
          <a:blip r:embed="rId4">
            <a:alphaModFix/>
          </a:blip>
          <a:srcRect r="39161"/>
          <a:stretch/>
        </p:blipFill>
        <p:spPr>
          <a:xfrm>
            <a:off x="219921" y="1116350"/>
            <a:ext cx="3614151" cy="3699150"/>
          </a:xfrm>
          <a:prstGeom prst="rect">
            <a:avLst/>
          </a:prstGeom>
          <a:noFill/>
          <a:ln>
            <a:noFill/>
          </a:ln>
        </p:spPr>
      </p:pic>
      <p:sp>
        <p:nvSpPr>
          <p:cNvPr id="346" name="Google Shape;346;p54"/>
          <p:cNvSpPr txBox="1"/>
          <p:nvPr/>
        </p:nvSpPr>
        <p:spPr>
          <a:xfrm>
            <a:off x="1984200" y="653375"/>
            <a:ext cx="537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latin typeface="Lato"/>
                <a:ea typeface="Lato"/>
                <a:cs typeface="Lato"/>
                <a:sym typeface="Lato"/>
              </a:rPr>
              <a:t>If solution explorer not present go to: “View &gt; Solution Explorer”</a:t>
            </a:r>
            <a:endParaRPr i="1">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55"/>
          <p:cNvPicPr preferRelativeResize="0"/>
          <p:nvPr/>
        </p:nvPicPr>
        <p:blipFill>
          <a:blip r:embed="rId3">
            <a:alphaModFix/>
          </a:blip>
          <a:stretch>
            <a:fillRect/>
          </a:stretch>
        </p:blipFill>
        <p:spPr>
          <a:xfrm>
            <a:off x="1140400" y="884588"/>
            <a:ext cx="6863202" cy="33743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56"/>
          <p:cNvPicPr preferRelativeResize="0"/>
          <p:nvPr/>
        </p:nvPicPr>
        <p:blipFill>
          <a:blip r:embed="rId3">
            <a:alphaModFix/>
          </a:blip>
          <a:stretch>
            <a:fillRect/>
          </a:stretch>
        </p:blipFill>
        <p:spPr>
          <a:xfrm>
            <a:off x="843127" y="852501"/>
            <a:ext cx="2468725" cy="1365875"/>
          </a:xfrm>
          <a:prstGeom prst="rect">
            <a:avLst/>
          </a:prstGeom>
          <a:noFill/>
          <a:ln>
            <a:noFill/>
          </a:ln>
        </p:spPr>
      </p:pic>
      <p:pic>
        <p:nvPicPr>
          <p:cNvPr id="357" name="Google Shape;357;p56"/>
          <p:cNvPicPr preferRelativeResize="0"/>
          <p:nvPr/>
        </p:nvPicPr>
        <p:blipFill>
          <a:blip r:embed="rId4">
            <a:alphaModFix/>
          </a:blip>
          <a:stretch>
            <a:fillRect/>
          </a:stretch>
        </p:blipFill>
        <p:spPr>
          <a:xfrm>
            <a:off x="1037969" y="2443548"/>
            <a:ext cx="2079029" cy="2205250"/>
          </a:xfrm>
          <a:prstGeom prst="rect">
            <a:avLst/>
          </a:prstGeom>
          <a:noFill/>
          <a:ln>
            <a:noFill/>
          </a:ln>
        </p:spPr>
      </p:pic>
      <p:pic>
        <p:nvPicPr>
          <p:cNvPr id="358" name="Google Shape;358;p56"/>
          <p:cNvPicPr preferRelativeResize="0"/>
          <p:nvPr/>
        </p:nvPicPr>
        <p:blipFill>
          <a:blip r:embed="rId5">
            <a:alphaModFix/>
          </a:blip>
          <a:stretch>
            <a:fillRect/>
          </a:stretch>
        </p:blipFill>
        <p:spPr>
          <a:xfrm>
            <a:off x="4215275" y="363450"/>
            <a:ext cx="2650775" cy="2429125"/>
          </a:xfrm>
          <a:prstGeom prst="rect">
            <a:avLst/>
          </a:prstGeom>
          <a:noFill/>
          <a:ln>
            <a:noFill/>
          </a:ln>
        </p:spPr>
      </p:pic>
      <p:pic>
        <p:nvPicPr>
          <p:cNvPr id="359" name="Google Shape;359;p56"/>
          <p:cNvPicPr preferRelativeResize="0"/>
          <p:nvPr/>
        </p:nvPicPr>
        <p:blipFill>
          <a:blip r:embed="rId6">
            <a:alphaModFix/>
          </a:blip>
          <a:stretch>
            <a:fillRect/>
          </a:stretch>
        </p:blipFill>
        <p:spPr>
          <a:xfrm>
            <a:off x="4278125" y="3019356"/>
            <a:ext cx="3665499" cy="1901639"/>
          </a:xfrm>
          <a:prstGeom prst="rect">
            <a:avLst/>
          </a:prstGeom>
          <a:noFill/>
          <a:ln>
            <a:noFill/>
          </a:ln>
        </p:spPr>
      </p:pic>
      <p:pic>
        <p:nvPicPr>
          <p:cNvPr id="360" name="Google Shape;360;p56" title="AppOnHomeScreen.mp4">
            <a:hlinkClick r:id="rId7"/>
          </p:cNvPr>
          <p:cNvPicPr preferRelativeResize="0"/>
          <p:nvPr/>
        </p:nvPicPr>
        <p:blipFill>
          <a:blip r:embed="rId8">
            <a:alphaModFix/>
          </a:blip>
          <a:stretch>
            <a:fillRect/>
          </a:stretch>
        </p:blipFill>
        <p:spPr>
          <a:xfrm>
            <a:off x="152400" y="152400"/>
            <a:ext cx="8602133" cy="4838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7"/>
          <p:cNvSpPr txBox="1">
            <a:spLocks noGrp="1"/>
          </p:cNvSpPr>
          <p:nvPr>
            <p:ph type="body" idx="4294967295"/>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You can store gaze or interaction data to folders on the HL2.</a:t>
            </a:r>
            <a:endParaRPr/>
          </a:p>
        </p:txBody>
      </p:sp>
      <p:sp>
        <p:nvSpPr>
          <p:cNvPr id="366" name="Google Shape;366;p5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Getting Images/ Data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58"/>
          <p:cNvPicPr preferRelativeResize="0"/>
          <p:nvPr/>
        </p:nvPicPr>
        <p:blipFill>
          <a:blip r:embed="rId3">
            <a:alphaModFix/>
          </a:blip>
          <a:stretch>
            <a:fillRect/>
          </a:stretch>
        </p:blipFill>
        <p:spPr>
          <a:xfrm>
            <a:off x="3629075" y="2153000"/>
            <a:ext cx="5134799" cy="2627575"/>
          </a:xfrm>
          <a:prstGeom prst="rect">
            <a:avLst/>
          </a:prstGeom>
          <a:noFill/>
          <a:ln>
            <a:noFill/>
          </a:ln>
        </p:spPr>
      </p:pic>
      <p:pic>
        <p:nvPicPr>
          <p:cNvPr id="372" name="Google Shape;372;p58"/>
          <p:cNvPicPr preferRelativeResize="0"/>
          <p:nvPr/>
        </p:nvPicPr>
        <p:blipFill>
          <a:blip r:embed="rId4">
            <a:alphaModFix/>
          </a:blip>
          <a:stretch>
            <a:fillRect/>
          </a:stretch>
        </p:blipFill>
        <p:spPr>
          <a:xfrm>
            <a:off x="208300" y="649025"/>
            <a:ext cx="3183475" cy="3056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59"/>
          <p:cNvPicPr preferRelativeResize="0"/>
          <p:nvPr/>
        </p:nvPicPr>
        <p:blipFill>
          <a:blip r:embed="rId3">
            <a:alphaModFix/>
          </a:blip>
          <a:stretch>
            <a:fillRect/>
          </a:stretch>
        </p:blipFill>
        <p:spPr>
          <a:xfrm>
            <a:off x="3680697" y="997975"/>
            <a:ext cx="4924575" cy="2661450"/>
          </a:xfrm>
          <a:prstGeom prst="rect">
            <a:avLst/>
          </a:prstGeom>
          <a:noFill/>
          <a:ln>
            <a:noFill/>
          </a:ln>
        </p:spPr>
      </p:pic>
      <p:pic>
        <p:nvPicPr>
          <p:cNvPr id="378" name="Google Shape;378;p59"/>
          <p:cNvPicPr preferRelativeResize="0"/>
          <p:nvPr/>
        </p:nvPicPr>
        <p:blipFill>
          <a:blip r:embed="rId4">
            <a:alphaModFix/>
          </a:blip>
          <a:stretch>
            <a:fillRect/>
          </a:stretch>
        </p:blipFill>
        <p:spPr>
          <a:xfrm>
            <a:off x="303500" y="676950"/>
            <a:ext cx="2779375" cy="3705826"/>
          </a:xfrm>
          <a:prstGeom prst="rect">
            <a:avLst/>
          </a:prstGeom>
          <a:noFill/>
          <a:ln>
            <a:noFill/>
          </a:ln>
        </p:spPr>
      </p:pic>
      <p:sp>
        <p:nvSpPr>
          <p:cNvPr id="379" name="Google Shape;379;p59"/>
          <p:cNvSpPr/>
          <p:nvPr/>
        </p:nvSpPr>
        <p:spPr>
          <a:xfrm>
            <a:off x="970075" y="1828500"/>
            <a:ext cx="439800" cy="453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Part 3  -&gt;  Code/ Demo</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a:t>
            </a:r>
            <a:endParaRPr/>
          </a:p>
        </p:txBody>
      </p:sp>
      <p:sp>
        <p:nvSpPr>
          <p:cNvPr id="390" name="Google Shape;390;p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go into Unity.</a:t>
            </a:r>
            <a:endParaRPr/>
          </a:p>
          <a:p>
            <a:pPr marL="0" lvl="0" indent="0" algn="l" rtl="0">
              <a:spcBef>
                <a:spcPts val="1200"/>
              </a:spcBef>
              <a:spcAft>
                <a:spcPts val="1200"/>
              </a:spcAft>
              <a:buNone/>
            </a:pPr>
            <a:r>
              <a:rPr lang="en"/>
              <a:t>Let’s see how to get eye tracking to work.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Part 1  -&gt;  Setting up Unity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Other Helpful  Resources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3"/>
          <p:cNvSpPr txBox="1">
            <a:spLocks noGrp="1"/>
          </p:cNvSpPr>
          <p:nvPr>
            <p:ph type="body" idx="4294967295"/>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https://learn.microsoft.com/en-us/hololens/hololens-cortana</a:t>
            </a:r>
            <a:r>
              <a:rPr lang="en"/>
              <a:t> (speech commands)</a:t>
            </a:r>
            <a:endParaRPr/>
          </a:p>
          <a:p>
            <a:pPr marL="0" lvl="0" indent="0" algn="l" rtl="0">
              <a:spcBef>
                <a:spcPts val="1200"/>
              </a:spcBef>
              <a:spcAft>
                <a:spcPts val="1200"/>
              </a:spcAft>
              <a:buNone/>
            </a:pPr>
            <a:endParaRPr/>
          </a:p>
        </p:txBody>
      </p:sp>
      <p:sp>
        <p:nvSpPr>
          <p:cNvPr id="401" name="Google Shape;401;p6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Viable Speech Commands on the HL2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MRTK3 GUI (Hand &amp; Eye Interactions)</a:t>
            </a:r>
            <a:endParaRPr/>
          </a:p>
          <a:p>
            <a:pPr marL="0" lvl="0" indent="0" algn="l" rtl="0">
              <a:spcBef>
                <a:spcPts val="0"/>
              </a:spcBef>
              <a:spcAft>
                <a:spcPts val="0"/>
              </a:spcAft>
              <a:buNone/>
            </a:pPr>
            <a:endParaRPr/>
          </a:p>
        </p:txBody>
      </p:sp>
      <p:sp>
        <p:nvSpPr>
          <p:cNvPr id="407" name="Google Shape;407;p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Dynamic</a:t>
            </a:r>
            <a:endParaRPr/>
          </a:p>
          <a:p>
            <a:pPr marL="0" lvl="0" indent="0" algn="l" rtl="0">
              <a:spcBef>
                <a:spcPts val="1200"/>
              </a:spcBef>
              <a:spcAft>
                <a:spcPts val="0"/>
              </a:spcAft>
              <a:buNone/>
            </a:pPr>
            <a:r>
              <a:rPr lang="en"/>
              <a:t>Easy to program interactions</a:t>
            </a:r>
            <a:endParaRPr/>
          </a:p>
          <a:p>
            <a:pPr marL="0" lvl="0" indent="0" algn="l" rtl="0">
              <a:spcBef>
                <a:spcPts val="1200"/>
              </a:spcBef>
              <a:spcAft>
                <a:spcPts val="0"/>
              </a:spcAft>
              <a:buNone/>
            </a:pPr>
            <a:r>
              <a:rPr lang="en" u="sng">
                <a:solidFill>
                  <a:schemeClr val="hlink"/>
                </a:solidFill>
                <a:hlinkClick r:id="rId3"/>
              </a:rPr>
              <a:t>https://learn.microsoft.com/en-us/windows/mixed-reality/mrtk-unity/mrtk3-uxcomponents/packages/uxcomponents/overview</a:t>
            </a:r>
            <a:endParaRPr/>
          </a:p>
          <a:p>
            <a:pPr marL="0" lvl="0" indent="0" algn="l" rtl="0">
              <a:spcBef>
                <a:spcPts val="1200"/>
              </a:spcBef>
              <a:spcAft>
                <a:spcPts val="1200"/>
              </a:spcAft>
              <a:buNone/>
            </a:pPr>
            <a:r>
              <a:rPr lang="en" u="sng">
                <a:solidFill>
                  <a:schemeClr val="hlink"/>
                </a:solidFill>
                <a:hlinkClick r:id="rId4"/>
              </a:rPr>
              <a:t>https://learn.microsoft.com/en-us/windows/mixed-reality/mrtk-unity/mrtk3-uxcomponents/packages/uxcomponents/button</a:t>
            </a:r>
            <a:r>
              <a:rPr lang="en"/>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5"/>
          <p:cNvSpPr txBox="1">
            <a:spLocks noGrp="1"/>
          </p:cNvSpPr>
          <p:nvPr>
            <p:ph type="body" idx="4294967295"/>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https://youtu.be/gWFOw_yb9vY</a:t>
            </a:r>
            <a:r>
              <a:rPr lang="en"/>
              <a:t> (MRTK Eye Tracking)</a:t>
            </a:r>
            <a:endParaRPr/>
          </a:p>
          <a:p>
            <a:pPr marL="0" lvl="0" indent="0" algn="l" rtl="0">
              <a:spcBef>
                <a:spcPts val="1200"/>
              </a:spcBef>
              <a:spcAft>
                <a:spcPts val="1200"/>
              </a:spcAft>
              <a:buNone/>
            </a:pPr>
            <a:endParaRPr/>
          </a:p>
        </p:txBody>
      </p:sp>
      <p:sp>
        <p:nvSpPr>
          <p:cNvPr id="413" name="Google Shape;413;p6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Setting up the scene for Eye tracking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Extended Eye Tracking</a:t>
            </a:r>
            <a:endParaRPr/>
          </a:p>
        </p:txBody>
      </p:sp>
      <p:sp>
        <p:nvSpPr>
          <p:cNvPr id="419" name="Google Shape;419;p6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Unfortunately Extended Eye Tracking </a:t>
            </a:r>
            <a:r>
              <a:rPr lang="en" b="1"/>
              <a:t>DOES NOT </a:t>
            </a:r>
            <a:r>
              <a:rPr lang="en"/>
              <a:t>work with Holographic Remoting Player</a:t>
            </a:r>
            <a:endParaRPr/>
          </a:p>
          <a:p>
            <a:pPr marL="0" lvl="0" indent="0" algn="l" rtl="0">
              <a:spcBef>
                <a:spcPts val="1200"/>
              </a:spcBef>
              <a:spcAft>
                <a:spcPts val="0"/>
              </a:spcAft>
              <a:buNone/>
            </a:pPr>
            <a:r>
              <a:rPr lang="en"/>
              <a:t>Install the latest OS Version on the Hololens 2 (Settings &gt; Update and Security)</a:t>
            </a:r>
            <a:endParaRPr/>
          </a:p>
          <a:p>
            <a:pPr marL="0" lvl="0" indent="0" algn="l" rtl="0">
              <a:spcBef>
                <a:spcPts val="1200"/>
              </a:spcBef>
              <a:spcAft>
                <a:spcPts val="0"/>
              </a:spcAft>
              <a:buNone/>
            </a:pPr>
            <a:endParaRPr/>
          </a:p>
          <a:p>
            <a:pPr marL="0" lvl="0" indent="0" algn="l" rtl="0">
              <a:spcBef>
                <a:spcPts val="1200"/>
              </a:spcBef>
              <a:spcAft>
                <a:spcPts val="0"/>
              </a:spcAft>
              <a:buNone/>
            </a:pPr>
            <a:r>
              <a:rPr lang="en" u="sng">
                <a:solidFill>
                  <a:schemeClr val="hlink"/>
                </a:solidFill>
                <a:hlinkClick r:id="rId3"/>
              </a:rPr>
              <a:t>https://learn.microsoft.com/en-us/windows/mixed-reality/develop/unity/extended-eye-tracking-unity#project-setup</a:t>
            </a:r>
            <a:endParaRPr/>
          </a:p>
          <a:p>
            <a:pPr marL="0" lvl="0" indent="0" algn="l" rtl="0">
              <a:spcBef>
                <a:spcPts val="1200"/>
              </a:spcBef>
              <a:spcAft>
                <a:spcPts val="1200"/>
              </a:spcAft>
              <a:buNone/>
            </a:pPr>
            <a:r>
              <a:rPr lang="en"/>
              <a:t>https://github.com/microsoft/MixedReality-EyeTracking-Sample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body" idx="4294967295"/>
          </p:nvPr>
        </p:nvSpPr>
        <p:spPr>
          <a:xfrm>
            <a:off x="729450" y="2078875"/>
            <a:ext cx="7688700" cy="2859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u="sng">
                <a:solidFill>
                  <a:schemeClr val="hlink"/>
                </a:solidFill>
                <a:hlinkClick r:id="rId3"/>
              </a:rPr>
              <a:t>https://unity.com/download</a:t>
            </a:r>
            <a:endParaRPr/>
          </a:p>
          <a:p>
            <a:pPr marL="0" lvl="0" indent="0" algn="l" rtl="0">
              <a:spcBef>
                <a:spcPts val="1200"/>
              </a:spcBef>
              <a:spcAft>
                <a:spcPts val="0"/>
              </a:spcAft>
              <a:buNone/>
            </a:pPr>
            <a:r>
              <a:rPr lang="en"/>
              <a:t>Only complete step 1 where you download the Unity hub for your computer.</a:t>
            </a:r>
            <a:endParaRPr/>
          </a:p>
          <a:p>
            <a:pPr marL="0" lvl="0" indent="0" algn="l" rtl="0">
              <a:spcBef>
                <a:spcPts val="1200"/>
              </a:spcBef>
              <a:spcAft>
                <a:spcPts val="0"/>
              </a:spcAft>
              <a:buNone/>
            </a:pPr>
            <a:r>
              <a:rPr lang="en" u="sng">
                <a:solidFill>
                  <a:schemeClr val="hlink"/>
                </a:solidFill>
              </a:rPr>
              <a:t>https://visualstudio.microsoft.com/downloads/</a:t>
            </a:r>
            <a:endParaRPr u="sng">
              <a:solidFill>
                <a:schemeClr val="hlink"/>
              </a:solidFill>
            </a:endParaRPr>
          </a:p>
          <a:p>
            <a:pPr marL="0" marR="0" lvl="0" indent="0" algn="l" rtl="0">
              <a:lnSpc>
                <a:spcPct val="115000"/>
              </a:lnSpc>
              <a:spcBef>
                <a:spcPts val="1200"/>
              </a:spcBef>
              <a:spcAft>
                <a:spcPts val="0"/>
              </a:spcAft>
              <a:buNone/>
            </a:pPr>
            <a:r>
              <a:rPr lang="en"/>
              <a:t>Make sure to install Microsoft Visual Studio with the following features:</a:t>
            </a:r>
            <a:endParaRPr/>
          </a:p>
          <a:p>
            <a:pPr marL="457200" marR="0" lvl="0" indent="0" algn="l" rtl="0">
              <a:lnSpc>
                <a:spcPct val="115000"/>
              </a:lnSpc>
              <a:spcBef>
                <a:spcPts val="1200"/>
              </a:spcBef>
              <a:spcAft>
                <a:spcPts val="0"/>
              </a:spcAft>
              <a:buNone/>
            </a:pPr>
            <a:r>
              <a:rPr lang="en"/>
              <a:t> .NET desktop development</a:t>
            </a:r>
            <a:endParaRPr/>
          </a:p>
          <a:p>
            <a:pPr marL="457200" marR="0" lvl="0" indent="0" algn="l" rtl="0">
              <a:lnSpc>
                <a:spcPct val="115000"/>
              </a:lnSpc>
              <a:spcBef>
                <a:spcPts val="1200"/>
              </a:spcBef>
              <a:spcAft>
                <a:spcPts val="0"/>
              </a:spcAft>
              <a:buNone/>
            </a:pPr>
            <a:r>
              <a:rPr lang="en"/>
              <a:t> Desktop development with C++</a:t>
            </a:r>
            <a:endParaRPr/>
          </a:p>
          <a:p>
            <a:pPr marL="457200" marR="0" lvl="0" indent="0" algn="l" rtl="0">
              <a:lnSpc>
                <a:spcPct val="115000"/>
              </a:lnSpc>
              <a:spcBef>
                <a:spcPts val="1200"/>
              </a:spcBef>
              <a:spcAft>
                <a:spcPts val="0"/>
              </a:spcAft>
              <a:buNone/>
            </a:pPr>
            <a:r>
              <a:rPr lang="en"/>
              <a:t> Universal Windows Platform (UWP) development</a:t>
            </a:r>
            <a:endParaRPr/>
          </a:p>
          <a:p>
            <a:pPr marL="457200" marR="0" lvl="0" indent="0" algn="l" rtl="0">
              <a:lnSpc>
                <a:spcPct val="115000"/>
              </a:lnSpc>
              <a:spcBef>
                <a:spcPts val="1200"/>
              </a:spcBef>
              <a:spcAft>
                <a:spcPts val="1200"/>
              </a:spcAft>
              <a:buNone/>
            </a:pPr>
            <a:r>
              <a:rPr lang="en"/>
              <a:t>Game development with Unity (if planning to use Unity)</a:t>
            </a:r>
            <a:endParaRPr u="sng">
              <a:solidFill>
                <a:schemeClr val="hlink"/>
              </a:solidFill>
            </a:endParaRPr>
          </a:p>
        </p:txBody>
      </p:sp>
      <p:sp>
        <p:nvSpPr>
          <p:cNvPr id="122" name="Google Shape;122;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Unity Hub -&gt; Installing editor and creating a project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28" name="Google Shape;128;p19"/>
          <p:cNvPicPr preferRelativeResize="0"/>
          <p:nvPr/>
        </p:nvPicPr>
        <p:blipFill>
          <a:blip r:embed="rId3">
            <a:alphaModFix/>
          </a:blip>
          <a:stretch>
            <a:fillRect/>
          </a:stretch>
        </p:blipFill>
        <p:spPr>
          <a:xfrm>
            <a:off x="754200" y="358037"/>
            <a:ext cx="7639199" cy="442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34" name="Google Shape;134;p20"/>
          <p:cNvPicPr preferRelativeResize="0"/>
          <p:nvPr/>
        </p:nvPicPr>
        <p:blipFill>
          <a:blip r:embed="rId3">
            <a:alphaModFix/>
          </a:blip>
          <a:stretch>
            <a:fillRect/>
          </a:stretch>
        </p:blipFill>
        <p:spPr>
          <a:xfrm>
            <a:off x="1745562" y="553950"/>
            <a:ext cx="5652874" cy="4035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40" name="Google Shape;140;p21"/>
          <p:cNvPicPr preferRelativeResize="0"/>
          <p:nvPr/>
        </p:nvPicPr>
        <p:blipFill>
          <a:blip r:embed="rId3">
            <a:alphaModFix/>
          </a:blip>
          <a:stretch>
            <a:fillRect/>
          </a:stretch>
        </p:blipFill>
        <p:spPr>
          <a:xfrm>
            <a:off x="1386338" y="351825"/>
            <a:ext cx="6374925" cy="443985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3299</Words>
  <Application>Microsoft Office PowerPoint</Application>
  <PresentationFormat>On-screen Show (16:9)</PresentationFormat>
  <Paragraphs>160</Paragraphs>
  <Slides>54</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Raleway</vt:lpstr>
      <vt:lpstr>Lato</vt:lpstr>
      <vt:lpstr>Arial</vt:lpstr>
      <vt:lpstr>Streamline</vt:lpstr>
      <vt:lpstr>Hololens 2 Development with MRTK3</vt:lpstr>
      <vt:lpstr>Overview</vt:lpstr>
      <vt:lpstr>Intro</vt:lpstr>
      <vt:lpstr>Software stack</vt:lpstr>
      <vt:lpstr>Part 1  -&gt;  Setting up Unity</vt:lpstr>
      <vt:lpstr>Unity Hub -&gt; Installing editor and creating a project</vt:lpstr>
      <vt:lpstr>PowerPoint Presentation</vt:lpstr>
      <vt:lpstr>PowerPoint Presentation</vt:lpstr>
      <vt:lpstr>PowerPoint Presentation</vt:lpstr>
      <vt:lpstr>PowerPoint Presentation</vt:lpstr>
      <vt:lpstr>PowerPoint Presentation</vt:lpstr>
      <vt:lpstr>Part 2  -&gt;  Configuring for the HL2</vt:lpstr>
      <vt:lpstr>Mixed Reality Feature Tool -&gt; Get MRTK3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Scene Setup</vt:lpstr>
      <vt:lpstr>PowerPoint Presentation</vt:lpstr>
      <vt:lpstr>PowerPoint Presentation</vt:lpstr>
      <vt:lpstr>Part 3  -&gt;  Testing the project</vt:lpstr>
      <vt:lpstr>Ways to Test </vt:lpstr>
      <vt:lpstr>MRTK Input Simulator</vt:lpstr>
      <vt:lpstr>PowerPoint Presentation</vt:lpstr>
      <vt:lpstr>Holographic Remoting Player</vt:lpstr>
      <vt:lpstr>PowerPoint Presentation</vt:lpstr>
      <vt:lpstr>Universal Windows Platform (Standalone Build)</vt:lpstr>
      <vt:lpstr>PowerPoint Presentation</vt:lpstr>
      <vt:lpstr>PowerPoint Presentation</vt:lpstr>
      <vt:lpstr>PowerPoint Presentation</vt:lpstr>
      <vt:lpstr>PowerPoint Presentation</vt:lpstr>
      <vt:lpstr>PowerPoint Presentation</vt:lpstr>
      <vt:lpstr>Customizing your app</vt:lpstr>
      <vt:lpstr>PowerPoint Presentation</vt:lpstr>
      <vt:lpstr>PowerPoint Presentation</vt:lpstr>
      <vt:lpstr>PowerPoint Presentation</vt:lpstr>
      <vt:lpstr>Getting Images/ Data</vt:lpstr>
      <vt:lpstr>PowerPoint Presentation</vt:lpstr>
      <vt:lpstr>PowerPoint Presentation</vt:lpstr>
      <vt:lpstr>Part 3  -&gt;  Code/ Demo</vt:lpstr>
      <vt:lpstr>Demo</vt:lpstr>
      <vt:lpstr>Other Helpful  Resources</vt:lpstr>
      <vt:lpstr>Viable Speech Commands on the HL2</vt:lpstr>
      <vt:lpstr>MRTK3 GUI (Hand &amp; Eye Interactions) </vt:lpstr>
      <vt:lpstr>Setting up the scene for Eye tracking</vt:lpstr>
      <vt:lpstr>Extended Eye Tracking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Deyrel Diaz</cp:lastModifiedBy>
  <cp:revision>1</cp:revision>
  <dcterms:modified xsi:type="dcterms:W3CDTF">2025-06-19T12:04:41Z</dcterms:modified>
</cp:coreProperties>
</file>